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7" r:id="rId5"/>
    <p:sldId id="266" r:id="rId6"/>
    <p:sldId id="269" r:id="rId7"/>
    <p:sldId id="270" r:id="rId8"/>
    <p:sldId id="271" r:id="rId9"/>
    <p:sldId id="274" r:id="rId10"/>
    <p:sldId id="264" r:id="rId11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 Augusto Santa Cruz López CE/AE" userId="bdb9b72c-6abd-4922-bfa2-a2fc5906799a" providerId="ADAL" clId="{38678A0D-BB0D-4B9B-A546-9B86065A77F2}"/>
    <pc:docChg chg="custSel delSld modSld">
      <pc:chgData name="Nelson Augusto Santa Cruz López CE/AE" userId="bdb9b72c-6abd-4922-bfa2-a2fc5906799a" providerId="ADAL" clId="{38678A0D-BB0D-4B9B-A546-9B86065A77F2}" dt="2023-04-19T18:58:21.620" v="104" actId="20577"/>
      <pc:docMkLst>
        <pc:docMk/>
      </pc:docMkLst>
      <pc:sldChg chg="modSp mod">
        <pc:chgData name="Nelson Augusto Santa Cruz López CE/AE" userId="bdb9b72c-6abd-4922-bfa2-a2fc5906799a" providerId="ADAL" clId="{38678A0D-BB0D-4B9B-A546-9B86065A77F2}" dt="2023-04-19T18:57:26.730" v="65" actId="20577"/>
        <pc:sldMkLst>
          <pc:docMk/>
          <pc:sldMk cId="4089321436" sldId="256"/>
        </pc:sldMkLst>
        <pc:spChg chg="mod">
          <ac:chgData name="Nelson Augusto Santa Cruz López CE/AE" userId="bdb9b72c-6abd-4922-bfa2-a2fc5906799a" providerId="ADAL" clId="{38678A0D-BB0D-4B9B-A546-9B86065A77F2}" dt="2023-04-19T18:57:20.563" v="60" actId="20577"/>
          <ac:spMkLst>
            <pc:docMk/>
            <pc:sldMk cId="4089321436" sldId="256"/>
            <ac:spMk id="6" creationId="{F5D54A9A-76BA-B293-5DCE-EDECA5B862DA}"/>
          </ac:spMkLst>
        </pc:spChg>
        <pc:spChg chg="mod">
          <ac:chgData name="Nelson Augusto Santa Cruz López CE/AE" userId="bdb9b72c-6abd-4922-bfa2-a2fc5906799a" providerId="ADAL" clId="{38678A0D-BB0D-4B9B-A546-9B86065A77F2}" dt="2023-04-19T18:57:26.730" v="65" actId="20577"/>
          <ac:spMkLst>
            <pc:docMk/>
            <pc:sldMk cId="4089321436" sldId="256"/>
            <ac:spMk id="7" creationId="{B36838C8-B338-B8BD-2895-0E941A52404A}"/>
          </ac:spMkLst>
        </pc:spChg>
        <pc:spChg chg="mod">
          <ac:chgData name="Nelson Augusto Santa Cruz López CE/AE" userId="bdb9b72c-6abd-4922-bfa2-a2fc5906799a" providerId="ADAL" clId="{38678A0D-BB0D-4B9B-A546-9B86065A77F2}" dt="2023-04-19T18:57:02.954" v="23" actId="20577"/>
          <ac:spMkLst>
            <pc:docMk/>
            <pc:sldMk cId="4089321436" sldId="256"/>
            <ac:spMk id="8" creationId="{A75FDAD9-01C2-87DB-CAF9-30E78B96ECE7}"/>
          </ac:spMkLst>
        </pc:spChg>
      </pc:sldChg>
      <pc:sldChg chg="delSp modSp mod">
        <pc:chgData name="Nelson Augusto Santa Cruz López CE/AE" userId="bdb9b72c-6abd-4922-bfa2-a2fc5906799a" providerId="ADAL" clId="{38678A0D-BB0D-4B9B-A546-9B86065A77F2}" dt="2023-04-19T18:58:09.162" v="98" actId="478"/>
        <pc:sldMkLst>
          <pc:docMk/>
          <pc:sldMk cId="49556569" sldId="257"/>
        </pc:sldMkLst>
        <pc:spChg chg="mod">
          <ac:chgData name="Nelson Augusto Santa Cruz López CE/AE" userId="bdb9b72c-6abd-4922-bfa2-a2fc5906799a" providerId="ADAL" clId="{38678A0D-BB0D-4B9B-A546-9B86065A77F2}" dt="2023-04-19T18:57:50.393" v="91" actId="20577"/>
          <ac:spMkLst>
            <pc:docMk/>
            <pc:sldMk cId="49556569" sldId="257"/>
            <ac:spMk id="4" creationId="{A82767E0-9C62-8DD9-357A-7902C430B1FC}"/>
          </ac:spMkLst>
        </pc:spChg>
        <pc:spChg chg="del">
          <ac:chgData name="Nelson Augusto Santa Cruz López CE/AE" userId="bdb9b72c-6abd-4922-bfa2-a2fc5906799a" providerId="ADAL" clId="{38678A0D-BB0D-4B9B-A546-9B86065A77F2}" dt="2023-04-19T18:57:55.644" v="92" actId="478"/>
          <ac:spMkLst>
            <pc:docMk/>
            <pc:sldMk cId="49556569" sldId="257"/>
            <ac:spMk id="6" creationId="{1F1611E2-8D63-6BA6-91B4-5B99218122B1}"/>
          </ac:spMkLst>
        </pc:spChg>
        <pc:spChg chg="del">
          <ac:chgData name="Nelson Augusto Santa Cruz López CE/AE" userId="bdb9b72c-6abd-4922-bfa2-a2fc5906799a" providerId="ADAL" clId="{38678A0D-BB0D-4B9B-A546-9B86065A77F2}" dt="2023-04-19T18:58:09.162" v="98" actId="478"/>
          <ac:spMkLst>
            <pc:docMk/>
            <pc:sldMk cId="49556569" sldId="257"/>
            <ac:spMk id="10" creationId="{F4FF5F3A-FA00-1114-2845-7BAA3274B26C}"/>
          </ac:spMkLst>
        </pc:spChg>
        <pc:picChg chg="del">
          <ac:chgData name="Nelson Augusto Santa Cruz López CE/AE" userId="bdb9b72c-6abd-4922-bfa2-a2fc5906799a" providerId="ADAL" clId="{38678A0D-BB0D-4B9B-A546-9B86065A77F2}" dt="2023-04-19T18:57:57.472" v="93" actId="478"/>
          <ac:picMkLst>
            <pc:docMk/>
            <pc:sldMk cId="49556569" sldId="257"/>
            <ac:picMk id="5" creationId="{9F0D986E-7261-7B4C-1D5C-0353AB0FA512}"/>
          </ac:picMkLst>
        </pc:picChg>
        <pc:picChg chg="del">
          <ac:chgData name="Nelson Augusto Santa Cruz López CE/AE" userId="bdb9b72c-6abd-4922-bfa2-a2fc5906799a" providerId="ADAL" clId="{38678A0D-BB0D-4B9B-A546-9B86065A77F2}" dt="2023-04-19T18:58:06.056" v="97" actId="478"/>
          <ac:picMkLst>
            <pc:docMk/>
            <pc:sldMk cId="49556569" sldId="257"/>
            <ac:picMk id="8" creationId="{5C7B5FD1-7B16-5EEE-9665-C5554141D998}"/>
          </ac:picMkLst>
        </pc:picChg>
        <pc:picChg chg="del">
          <ac:chgData name="Nelson Augusto Santa Cruz López CE/AE" userId="bdb9b72c-6abd-4922-bfa2-a2fc5906799a" providerId="ADAL" clId="{38678A0D-BB0D-4B9B-A546-9B86065A77F2}" dt="2023-04-19T18:58:04.095" v="96" actId="478"/>
          <ac:picMkLst>
            <pc:docMk/>
            <pc:sldMk cId="49556569" sldId="257"/>
            <ac:picMk id="9" creationId="{B0D5180B-157A-E6A8-2E91-D5286A63C3B9}"/>
          </ac:picMkLst>
        </pc:picChg>
        <pc:cxnChg chg="del">
          <ac:chgData name="Nelson Augusto Santa Cruz López CE/AE" userId="bdb9b72c-6abd-4922-bfa2-a2fc5906799a" providerId="ADAL" clId="{38678A0D-BB0D-4B9B-A546-9B86065A77F2}" dt="2023-04-19T18:57:59.827" v="94" actId="478"/>
          <ac:cxnSpMkLst>
            <pc:docMk/>
            <pc:sldMk cId="49556569" sldId="257"/>
            <ac:cxnSpMk id="12" creationId="{D747EDA2-AF17-EB60-CFE6-F3CA5932E968}"/>
          </ac:cxnSpMkLst>
        </pc:cxnChg>
        <pc:cxnChg chg="del">
          <ac:chgData name="Nelson Augusto Santa Cruz López CE/AE" userId="bdb9b72c-6abd-4922-bfa2-a2fc5906799a" providerId="ADAL" clId="{38678A0D-BB0D-4B9B-A546-9B86065A77F2}" dt="2023-04-19T18:58:02.415" v="95" actId="478"/>
          <ac:cxnSpMkLst>
            <pc:docMk/>
            <pc:sldMk cId="49556569" sldId="257"/>
            <ac:cxnSpMk id="13" creationId="{F5702D8E-2096-5291-738F-EFB91DF016D0}"/>
          </ac:cxnSpMkLst>
        </pc:cxnChg>
      </pc:sldChg>
      <pc:sldChg chg="del">
        <pc:chgData name="Nelson Augusto Santa Cruz López CE/AE" userId="bdb9b72c-6abd-4922-bfa2-a2fc5906799a" providerId="ADAL" clId="{38678A0D-BB0D-4B9B-A546-9B86065A77F2}" dt="2023-04-19T18:58:15.251" v="99" actId="47"/>
        <pc:sldMkLst>
          <pc:docMk/>
          <pc:sldMk cId="68273502" sldId="258"/>
        </pc:sldMkLst>
      </pc:sldChg>
      <pc:sldChg chg="del">
        <pc:chgData name="Nelson Augusto Santa Cruz López CE/AE" userId="bdb9b72c-6abd-4922-bfa2-a2fc5906799a" providerId="ADAL" clId="{38678A0D-BB0D-4B9B-A546-9B86065A77F2}" dt="2023-04-19T18:58:15.251" v="99" actId="47"/>
        <pc:sldMkLst>
          <pc:docMk/>
          <pc:sldMk cId="3666041613" sldId="259"/>
        </pc:sldMkLst>
      </pc:sldChg>
      <pc:sldChg chg="del">
        <pc:chgData name="Nelson Augusto Santa Cruz López CE/AE" userId="bdb9b72c-6abd-4922-bfa2-a2fc5906799a" providerId="ADAL" clId="{38678A0D-BB0D-4B9B-A546-9B86065A77F2}" dt="2023-04-19T18:58:15.251" v="99" actId="47"/>
        <pc:sldMkLst>
          <pc:docMk/>
          <pc:sldMk cId="1149300728" sldId="260"/>
        </pc:sldMkLst>
      </pc:sldChg>
      <pc:sldChg chg="del">
        <pc:chgData name="Nelson Augusto Santa Cruz López CE/AE" userId="bdb9b72c-6abd-4922-bfa2-a2fc5906799a" providerId="ADAL" clId="{38678A0D-BB0D-4B9B-A546-9B86065A77F2}" dt="2023-04-19T18:58:15.251" v="99" actId="47"/>
        <pc:sldMkLst>
          <pc:docMk/>
          <pc:sldMk cId="2472038752" sldId="261"/>
        </pc:sldMkLst>
      </pc:sldChg>
      <pc:sldChg chg="del">
        <pc:chgData name="Nelson Augusto Santa Cruz López CE/AE" userId="bdb9b72c-6abd-4922-bfa2-a2fc5906799a" providerId="ADAL" clId="{38678A0D-BB0D-4B9B-A546-9B86065A77F2}" dt="2023-04-19T18:58:15.251" v="99" actId="47"/>
        <pc:sldMkLst>
          <pc:docMk/>
          <pc:sldMk cId="3853201393" sldId="262"/>
        </pc:sldMkLst>
      </pc:sldChg>
      <pc:sldChg chg="modSp mod">
        <pc:chgData name="Nelson Augusto Santa Cruz López CE/AE" userId="bdb9b72c-6abd-4922-bfa2-a2fc5906799a" providerId="ADAL" clId="{38678A0D-BB0D-4B9B-A546-9B86065A77F2}" dt="2023-04-19T18:58:21.620" v="104" actId="20577"/>
        <pc:sldMkLst>
          <pc:docMk/>
          <pc:sldMk cId="520811686" sldId="264"/>
        </pc:sldMkLst>
        <pc:spChg chg="mod">
          <ac:chgData name="Nelson Augusto Santa Cruz López CE/AE" userId="bdb9b72c-6abd-4922-bfa2-a2fc5906799a" providerId="ADAL" clId="{38678A0D-BB0D-4B9B-A546-9B86065A77F2}" dt="2023-04-19T18:58:21.620" v="104" actId="20577"/>
          <ac:spMkLst>
            <pc:docMk/>
            <pc:sldMk cId="520811686" sldId="264"/>
            <ac:spMk id="7" creationId="{B36838C8-B338-B8BD-2895-0E941A52404A}"/>
          </ac:spMkLst>
        </pc:spChg>
      </pc:sldChg>
      <pc:sldChg chg="del">
        <pc:chgData name="Nelson Augusto Santa Cruz López CE/AE" userId="bdb9b72c-6abd-4922-bfa2-a2fc5906799a" providerId="ADAL" clId="{38678A0D-BB0D-4B9B-A546-9B86065A77F2}" dt="2023-04-19T18:58:15.251" v="99" actId="47"/>
        <pc:sldMkLst>
          <pc:docMk/>
          <pc:sldMk cId="235010932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A86EA-69F6-4EFC-B73C-8B9C5887E614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17C0B-CA06-43E2-B58B-A092A5B020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205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0EA39-303E-ADC2-090B-B900B8344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641E56-B936-978A-3317-EEC76FB68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0698E-E86D-B762-5DC5-89CBED7D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0D776F-3381-0D52-FACA-5D761D4B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F28124-04FE-D779-F4C6-07811C32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71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538BB-3595-9461-C529-C88D97ED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974B52-B892-B2CB-5494-9E0498C56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AF03D-1DBB-217C-1CA5-C396DF08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FB4A22-29A3-DB84-61AA-6A9A2E75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3B6DAC-0DDA-549A-5070-25FFE080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650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1E4512-09AC-0639-6409-39F4FC8C6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7C474B-05ED-12D3-2A98-30A7CF044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EB9B3D-4BF6-9799-4254-5FE5723E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787FF9-8B8F-0DD0-0690-B26396F8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1DDDCC-92C5-47B5-2D9A-B9D47456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491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EF08D-32A3-AC24-DDFE-6F1C17F3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776D71-465B-0554-788F-1C1EDD8EC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C55081-D753-9803-C25A-5D46D948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45FF1-2C56-E242-B532-D03841CF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9402C7-10B6-B63A-C4DD-36D15BE6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59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27AF2-CA7F-1D8C-EB8F-5E17818D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603DBE-8BC9-2C41-27C5-8C88643BE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1FA26-BD87-8889-3567-A22D724C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D3A404-6768-EACA-DAD1-BA864D3E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75E16-B1DE-F0F0-84AB-8D8ABD6F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503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36BF9-C1F2-EA02-0EF1-D768CCD4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3DC60-58CD-4B52-C077-E7BE37FED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EC4D32-C48C-50F9-C105-8C4C3EF08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5E28E5-C74C-3F9D-6F70-6D3CA257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74EE2B-B08A-4396-972A-A9CA2659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628C73-F210-CEE5-428A-1B6F538D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164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920BA-A68A-C9D6-059D-65CA965B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ABC178-9564-C1C3-6F28-074CCFD09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CD858A-5545-8F9E-93C4-C6C4422AA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834EDF-3105-F54C-F526-A4D2C05B8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988F09-3F7F-AD5B-92CC-BEB7E149E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7B6BBB-A36F-CBFF-F25D-034D4CDC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87600D-FACC-8B91-F5D6-C94CA475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FD2F55-25F6-5323-B8B3-BF5C256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345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3A5AD-B087-EC53-40AB-B647A342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1C8F64-920A-57CA-3DB8-44223B54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4CA1B4-9204-AE5E-492E-108148A8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9934EE-F95A-444A-C3A9-4E012A1D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786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CD31E6-3ABC-D590-2BE2-BD116B89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B535D6-1C9E-3992-820C-96EF61B2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C8A290-1153-5C14-668D-B360273E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04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520F3-0555-1276-8732-78026024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900920-B433-AB22-5CDD-F16E79328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12F295-6F10-71D3-0530-E7D49EFB9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C9C50D-EE3E-4630-33D6-C1160499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4B1A48-2F03-2A4D-501D-A054A164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44715E-75B7-B353-17B0-7C8C28F9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974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9BC7F-BF15-A660-827E-D8DFA574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C4ACAD-687C-0201-0624-9178A63FD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81C8BC-7ECC-6B8E-ECAF-12F6B1BCE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894603-5C7F-A473-9514-890FFE59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1ADC48-C6E7-74FD-6777-D9A15CD2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5A1BB7-5B37-140B-294C-1D3D2059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287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243C06-1CF5-2CC8-9683-10316DF3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5A056-256A-41BD-E7CC-DA4C8F737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1EA907-5038-6B62-9026-00E479AD8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728D-C9E0-4160-B75B-85F00F7CD8F5}" type="datetimeFigureOut">
              <a:rPr lang="es-GT" smtClean="0"/>
              <a:t>26/04/2023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437C04-DD83-5069-A576-B3CC0731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A9882F-1C64-20B2-19CA-7792845E0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0131-407F-4ACF-B0A7-C67FCDD8CDF1}" type="slidenum">
              <a:rPr lang="es-GT" smtClean="0"/>
              <a:t>‹Nº›</a:t>
            </a:fld>
            <a:endParaRPr lang="es-GT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327D005-8F9E-755C-4971-E9819D1E70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367D9-7FF9-7B28-ED51-249C67CCF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BCAEFE-3338-A65E-7571-1F980C482B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42628A-897C-BEE6-42AF-F016298C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5D54A9A-76BA-B293-5DCE-EDECA5B862DA}"/>
              </a:ext>
            </a:extLst>
          </p:cNvPr>
          <p:cNvSpPr/>
          <p:nvPr/>
        </p:nvSpPr>
        <p:spPr>
          <a:xfrm>
            <a:off x="649148" y="2703665"/>
            <a:ext cx="10558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Oficina Sectorial de Estadísticas de Seguridad Alimentaria y Nutricional (OCSESAN) 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 </a:t>
            </a:r>
          </a:p>
          <a:p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Plan de trabajo </a:t>
            </a:r>
          </a:p>
          <a:p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6838C8-B338-B8BD-2895-0E941A52404A}"/>
              </a:ext>
            </a:extLst>
          </p:cNvPr>
          <p:cNvSpPr txBox="1"/>
          <p:nvPr/>
        </p:nvSpPr>
        <p:spPr>
          <a:xfrm>
            <a:off x="8414158" y="4672668"/>
            <a:ext cx="345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latin typeface="Arial Nova" panose="020B0504020202020204" pitchFamily="34" charset="0"/>
              </a:rPr>
              <a:t>Mayo del 2023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5FDAD9-01C2-87DB-CAF9-30E78B96ECE7}"/>
              </a:ext>
            </a:extLst>
          </p:cNvPr>
          <p:cNvSpPr txBox="1"/>
          <p:nvPr/>
        </p:nvSpPr>
        <p:spPr>
          <a:xfrm>
            <a:off x="649148" y="4694578"/>
            <a:ext cx="160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latin typeface="Arial Nova" panose="020B0504020202020204" pitchFamily="34" charset="0"/>
              </a:rPr>
              <a:t>Carla Villatoro</a:t>
            </a:r>
          </a:p>
        </p:txBody>
      </p:sp>
    </p:spTree>
    <p:extLst>
      <p:ext uri="{BB962C8B-B14F-4D97-AF65-F5344CB8AC3E}">
        <p14:creationId xmlns:p14="http://schemas.microsoft.com/office/powerpoint/2010/main" val="408932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367D9-7FF9-7B28-ED51-249C67CCF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BCAEFE-3338-A65E-7571-1F980C482B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42628A-897C-BEE6-42AF-F016298C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5D54A9A-76BA-B293-5DCE-EDECA5B862DA}"/>
              </a:ext>
            </a:extLst>
          </p:cNvPr>
          <p:cNvSpPr/>
          <p:nvPr/>
        </p:nvSpPr>
        <p:spPr>
          <a:xfrm>
            <a:off x="649148" y="2703665"/>
            <a:ext cx="105585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Gracias por su atención!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6838C8-B338-B8BD-2895-0E941A52404A}"/>
              </a:ext>
            </a:extLst>
          </p:cNvPr>
          <p:cNvSpPr txBox="1"/>
          <p:nvPr/>
        </p:nvSpPr>
        <p:spPr>
          <a:xfrm>
            <a:off x="8414158" y="4672668"/>
            <a:ext cx="345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latin typeface="Arial Nova" panose="020B0504020202020204" pitchFamily="34" charset="0"/>
              </a:rPr>
              <a:t>Mayo 2023</a:t>
            </a:r>
          </a:p>
        </p:txBody>
      </p:sp>
    </p:spTree>
    <p:extLst>
      <p:ext uri="{BB962C8B-B14F-4D97-AF65-F5344CB8AC3E}">
        <p14:creationId xmlns:p14="http://schemas.microsoft.com/office/powerpoint/2010/main" val="52081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82767E0-9C62-8DD9-357A-7902C430B1FC}"/>
              </a:ext>
            </a:extLst>
          </p:cNvPr>
          <p:cNvSpPr txBox="1"/>
          <p:nvPr/>
        </p:nvSpPr>
        <p:spPr>
          <a:xfrm>
            <a:off x="236990" y="293507"/>
            <a:ext cx="3613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Presentación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D948F8-E7EA-F61F-4032-695FC6229469}"/>
              </a:ext>
            </a:extLst>
          </p:cNvPr>
          <p:cNvSpPr txBox="1"/>
          <p:nvPr/>
        </p:nvSpPr>
        <p:spPr>
          <a:xfrm>
            <a:off x="2392773" y="4348517"/>
            <a:ext cx="390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Propuesta de sistema colaborativo para transmisión de datos</a:t>
            </a:r>
            <a:endParaRPr lang="es-GT" dirty="0">
              <a:latin typeface="Arial Nova" panose="020B05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CE3171-32DA-6928-7876-2CB08FF9DE8E}"/>
              </a:ext>
            </a:extLst>
          </p:cNvPr>
          <p:cNvSpPr txBox="1"/>
          <p:nvPr/>
        </p:nvSpPr>
        <p:spPr>
          <a:xfrm>
            <a:off x="857075" y="1845579"/>
            <a:ext cx="10477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Oficina Coordinadora Sectorial de Estadísticas de Seguridad Alimentaria y Nutricional (OCSESAN) constituye la Mesa Técnica Interinstitucional (MTI) para la organización, integración y estandarización de las estadísticas relacionadas con el tema de Seguridad Alimentaria y Nutricional (SAN) en términos de cobertura, calidad, difusión y accesibilidad, para el diseño y evaluación de políticas públicas y la formulación de estrategias de desarrollo de los sectores público-privado y organismos internacionales.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>
              <a:solidFill>
                <a:srgbClr val="000000"/>
              </a:solidFill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GT" sz="1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necesario implementar acciones en un marco de trabajo que integre estadísticas e indicadores derivados de temas relacionados a la SAN generados por dependencias del Estado y entidades descentralizadas, autónomas y semiautónomas para dar respuesta a los Objetivos de Desarrollo Sostenible y a las Metas Estratégicas de Desarrollo priorizadas en el Plan Nacional de Desarrollo </a:t>
            </a:r>
            <a:r>
              <a:rPr lang="es-GT" sz="18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K’atun</a:t>
            </a:r>
            <a:r>
              <a:rPr lang="es-GT" sz="1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2032.</a:t>
            </a:r>
            <a:endParaRPr lang="es-GT" sz="12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2005AD-7152-8846-3167-A3B4E136EE8E}"/>
              </a:ext>
            </a:extLst>
          </p:cNvPr>
          <p:cNvSpPr txBox="1"/>
          <p:nvPr/>
        </p:nvSpPr>
        <p:spPr>
          <a:xfrm>
            <a:off x="892429" y="1942991"/>
            <a:ext cx="10248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Con el acompañamiento de la Secretaría de Seguridad Alimentaria y Nutricional, SESAN y del Instituto de Agricultura, Recursos Naturales y Ambiente de la Universidad Rafael Landívar -IARNA-, el INE elaboró estudios técnicos y financieros para establecer la Oficina Coordinadora Sectorial de Estadísticas de Seguridad Alimentaria y Nutricional -OCSESAN-, creada en enero del 2014, a través de la Resolución JD-06/04/2014 de Junta Directiva del INE, que resuelve aprobar la creación de dicha Oficina.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latin typeface="Arial Nova" panose="020B05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En el año 2016 con el apoyo técnico-financiero de la Agencia de los Estados Unidos para el Desarrollo Internacional (USAID), bajo el Programa de Monitoreo y Evaluación (MEP) se realizaron reuniones con los miembros nombrados de cada institución integrante con el fin de elaborar y validar el diagnóstico situacional y un Plan Estratégico de OCSESAN 2015-2019.</a:t>
            </a:r>
            <a:endParaRPr lang="es-GT" sz="1200" dirty="0">
              <a:latin typeface="Arial Nova" panose="020B05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AFEC7A-A45F-47FC-DFB6-EC3F69B23CB2}"/>
              </a:ext>
            </a:extLst>
          </p:cNvPr>
          <p:cNvSpPr txBox="1"/>
          <p:nvPr/>
        </p:nvSpPr>
        <p:spPr>
          <a:xfrm>
            <a:off x="236989" y="293507"/>
            <a:ext cx="7363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Antecedentes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38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82E1E0-E479-EF2A-6AE2-9AFE8B16FCDE}"/>
              </a:ext>
            </a:extLst>
          </p:cNvPr>
          <p:cNvSpPr txBox="1"/>
          <p:nvPr/>
        </p:nvSpPr>
        <p:spPr>
          <a:xfrm>
            <a:off x="816928" y="2236605"/>
            <a:ext cx="10248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Se realizaron reuniones técnicas para revisar indicadores, subindicadores y cuadros de salida que servirían de base para el documento “Compendio Estadístico de Seguridad Alimentaria y Nutricional”, el cual no se logró oficializar.  Durante ese período, se realizaron varios Seminarios y Encuentros Estadísticos por parte del Sistema Estadístico Nacional, SEN.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latin typeface="Arial Nova" panose="020B05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Las actividades de la Oficina a partir del año 2017 se suspendieron por dificultades técnico-administrativas. No obstante, se ha participado en reuniones de trabajo convocadas por otros organismos como el Programa de Sistemas de Información para la Resiliencia en Seguridad Alimentaria y Nutricional de la Región, PROGRESAN-SICA, SESAN, SEGEPLAN, MIDES, y otros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CF3E97-6CC7-407D-C79E-D219F8CC78EA}"/>
              </a:ext>
            </a:extLst>
          </p:cNvPr>
          <p:cNvSpPr txBox="1"/>
          <p:nvPr/>
        </p:nvSpPr>
        <p:spPr>
          <a:xfrm>
            <a:off x="236989" y="293507"/>
            <a:ext cx="7363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Antecedentes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9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E6B58F-AD63-C209-8D83-FA9B641DC174}"/>
              </a:ext>
            </a:extLst>
          </p:cNvPr>
          <p:cNvSpPr txBox="1"/>
          <p:nvPr/>
        </p:nvSpPr>
        <p:spPr>
          <a:xfrm>
            <a:off x="880843" y="1095701"/>
            <a:ext cx="1031845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000" dirty="0">
              <a:latin typeface="Arial Nova" panose="020B0504020202020204" pitchFamily="34" charset="0"/>
            </a:endParaRPr>
          </a:p>
          <a:p>
            <a:pPr algn="just"/>
            <a:r>
              <a:rPr lang="es-ES" dirty="0">
                <a:latin typeface="Arial Nova" panose="020B0504020202020204" pitchFamily="34" charset="0"/>
              </a:rPr>
              <a:t>La OCSESAN se sustenta en: </a:t>
            </a:r>
          </a:p>
          <a:p>
            <a:pPr algn="just"/>
            <a:endParaRPr lang="es-ES" sz="1000" b="1" dirty="0">
              <a:latin typeface="Arial Nova" panose="020B05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latin typeface="Arial Nova" panose="020B0504020202020204" pitchFamily="34" charset="0"/>
              </a:rPr>
              <a:t>Ley Orgánica del INE Decreto Ley 3-85, artículos 2, 3, 6 y 7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latin typeface="Arial Nova" panose="020B0504020202020204" pitchFamily="34" charset="0"/>
              </a:rPr>
              <a:t>Reglamento del INE artículos 5, 7, 11, 12 y 13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latin typeface="Arial Nova" panose="020B0504020202020204" pitchFamily="34" charset="0"/>
              </a:rPr>
              <a:t>Resolución JD-06/04/2014 de Junta Directiva del INE.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latin typeface="Arial Nova" panose="020B0504020202020204" pitchFamily="34" charset="0"/>
              </a:rPr>
              <a:t>Decreto Número 32-2005 “Política de Seguridad Alimentaria y Nutricional”</a:t>
            </a:r>
          </a:p>
          <a:p>
            <a:pPr algn="just"/>
            <a:endParaRPr lang="es-ES" dirty="0">
              <a:latin typeface="Arial Nova" panose="020B0504020202020204" pitchFamily="34" charset="0"/>
            </a:endParaRPr>
          </a:p>
          <a:p>
            <a:pPr algn="just"/>
            <a:r>
              <a:rPr lang="es-ES" dirty="0">
                <a:latin typeface="Arial Nova" panose="020B0504020202020204" pitchFamily="34" charset="0"/>
              </a:rPr>
              <a:t>Lo anterior para: </a:t>
            </a:r>
          </a:p>
          <a:p>
            <a:pPr algn="just"/>
            <a:endParaRPr lang="es-ES" sz="1000" dirty="0">
              <a:latin typeface="Arial Nova" panose="020B05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La creación de un marco estratégico, eficiente y permanente, entre el sector público, sociedad civil y organismos de cooperación internacional para garantizar la SAN.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latin typeface="Arial Nova" panose="020B05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Actuar como unidad técnica interinstitucional especializada en gestionar y generar los datos e información estadística, según lo establece SEGEPLAN en su Estrategia de Implementación de las Prioridades Nacionales de Desarrollo (basado en lo dispuesto en el Punto Resolutivo 15-2016 de CONADUR).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B90D9E-8689-C10A-60C9-6F96876E6F30}"/>
              </a:ext>
            </a:extLst>
          </p:cNvPr>
          <p:cNvSpPr txBox="1"/>
          <p:nvPr/>
        </p:nvSpPr>
        <p:spPr>
          <a:xfrm>
            <a:off x="236989" y="293507"/>
            <a:ext cx="7363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Marco Legal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84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A64282-9F02-732A-2147-377495099B67}"/>
              </a:ext>
            </a:extLst>
          </p:cNvPr>
          <p:cNvSpPr txBox="1"/>
          <p:nvPr/>
        </p:nvSpPr>
        <p:spPr>
          <a:xfrm>
            <a:off x="875651" y="1397705"/>
            <a:ext cx="102481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 Nova" panose="020B0504020202020204" pitchFamily="34" charset="0"/>
              </a:rPr>
              <a:t>General</a:t>
            </a:r>
            <a:r>
              <a:rPr lang="es-ES" dirty="0">
                <a:latin typeface="Arial Nova" panose="020B0504020202020204" pitchFamily="34" charset="0"/>
              </a:rPr>
              <a:t> </a:t>
            </a:r>
          </a:p>
          <a:p>
            <a:pPr algn="just"/>
            <a:endParaRPr lang="es-ES" dirty="0">
              <a:latin typeface="Arial Nova" panose="020B0504020202020204" pitchFamily="34" charset="0"/>
            </a:endParaRPr>
          </a:p>
          <a:p>
            <a:pPr algn="just"/>
            <a:r>
              <a:rPr lang="es-ES" dirty="0">
                <a:latin typeface="Arial Nova" panose="020B0504020202020204" pitchFamily="34" charset="0"/>
              </a:rPr>
              <a:t>Establecer un sistema de producción estadística e integrar las distintas metodologías con información confiable, oportuna y transparente con la participación activa y decidida de las entidades que conforman la OCSESAN.</a:t>
            </a:r>
          </a:p>
          <a:p>
            <a:pPr algn="just"/>
            <a:endParaRPr lang="es-ES" b="1" dirty="0">
              <a:latin typeface="Arial Nova" panose="020B0504020202020204" pitchFamily="34" charset="0"/>
            </a:endParaRPr>
          </a:p>
          <a:p>
            <a:pPr algn="just"/>
            <a:r>
              <a:rPr lang="es-ES" b="1" dirty="0">
                <a:latin typeface="Arial Nova" panose="020B0504020202020204" pitchFamily="34" charset="0"/>
              </a:rPr>
              <a:t>Específicos</a:t>
            </a:r>
          </a:p>
          <a:p>
            <a:pPr algn="just"/>
            <a:endParaRPr lang="es-ES" b="1" dirty="0">
              <a:latin typeface="Arial Nova" panose="020B05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	Planificar, coordinar, supervisar y ejecutar la actividad estadística de Seguridad 	Alimentaria y Nutricional.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	Gestionar capacitaciones para los integrantes de la OCSESAN.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	Conocer productores y usuarios de información estadística en seguridad alimentaria y 	nutricional.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 Nova" panose="020B0504020202020204" pitchFamily="34" charset="0"/>
              </a:rPr>
              <a:t>	Promover el uso y estandarización de clasificaciones y metodologías que permitan la 	comparabilidad a nivel nacional e internacional.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114ACF-FDAE-3A63-2EFA-2548B1FCA597}"/>
              </a:ext>
            </a:extLst>
          </p:cNvPr>
          <p:cNvSpPr txBox="1"/>
          <p:nvPr/>
        </p:nvSpPr>
        <p:spPr>
          <a:xfrm>
            <a:off x="236989" y="293507"/>
            <a:ext cx="7363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Objetivos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40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9D581484-732B-DF28-CE00-6333E6F69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17420"/>
              </p:ext>
            </p:extLst>
          </p:nvPr>
        </p:nvGraphicFramePr>
        <p:xfrm>
          <a:off x="2055302" y="1595823"/>
          <a:ext cx="8707772" cy="3915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433">
                  <a:extLst>
                    <a:ext uri="{9D8B030D-6E8A-4147-A177-3AD203B41FA5}">
                      <a16:colId xmlns:a16="http://schemas.microsoft.com/office/drawing/2014/main" val="974020752"/>
                    </a:ext>
                  </a:extLst>
                </a:gridCol>
                <a:gridCol w="1075035">
                  <a:extLst>
                    <a:ext uri="{9D8B030D-6E8A-4147-A177-3AD203B41FA5}">
                      <a16:colId xmlns:a16="http://schemas.microsoft.com/office/drawing/2014/main" val="823481229"/>
                    </a:ext>
                  </a:extLst>
                </a:gridCol>
                <a:gridCol w="7077304">
                  <a:extLst>
                    <a:ext uri="{9D8B030D-6E8A-4147-A177-3AD203B41FA5}">
                      <a16:colId xmlns:a16="http://schemas.microsoft.com/office/drawing/2014/main" val="1905262939"/>
                    </a:ext>
                  </a:extLst>
                </a:gridCol>
              </a:tblGrid>
              <a:tr h="34696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u="none" strike="noStrike" dirty="0">
                          <a:effectLst/>
                          <a:latin typeface="Arial Nova" panose="020B0504020202020204" pitchFamily="34" charset="0"/>
                        </a:rPr>
                        <a:t>No.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u="none" strike="noStrike" dirty="0">
                          <a:effectLst/>
                          <a:latin typeface="Arial Nova" panose="020B0504020202020204" pitchFamily="34" charset="0"/>
                        </a:rPr>
                        <a:t>Siglas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u="none" strike="noStrike" dirty="0">
                          <a:effectLst/>
                          <a:latin typeface="Arial Nova" panose="020B0504020202020204" pitchFamily="34" charset="0"/>
                        </a:rPr>
                        <a:t>Institución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08027"/>
                  </a:ext>
                </a:extLst>
              </a:tr>
              <a:tr h="39653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  <a:latin typeface="Arial Nova" panose="020B0504020202020204" pitchFamily="34" charset="0"/>
                        </a:rPr>
                        <a:t>MSPAS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 Nova" panose="020B0504020202020204" pitchFamily="34" charset="0"/>
                        </a:rPr>
                        <a:t>Ministerio de Salud Pública y Asistencia Social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52068"/>
                  </a:ext>
                </a:extLst>
              </a:tr>
              <a:tr h="39653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  <a:endParaRPr lang="es-GT" sz="14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MAGA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 Nova" panose="020B0504020202020204" pitchFamily="34" charset="0"/>
                        </a:rPr>
                        <a:t>Ministerio de Agricultura, Ganadería y Alimentación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06630"/>
                  </a:ext>
                </a:extLst>
              </a:tr>
              <a:tr h="39653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  <a:endParaRPr lang="es-GT" sz="14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INSIVUMEH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 Nova" panose="020B0504020202020204" pitchFamily="34" charset="0"/>
                        </a:rPr>
                        <a:t>Instituto de Sismología, Vulcanología, </a:t>
                      </a:r>
                      <a:r>
                        <a:rPr lang="es-ES" sz="1400" u="none" strike="noStrike" dirty="0" err="1">
                          <a:effectLst/>
                          <a:latin typeface="Arial Nova" panose="020B0504020202020204" pitchFamily="34" charset="0"/>
                        </a:rPr>
                        <a:t>Metereología</a:t>
                      </a:r>
                      <a:r>
                        <a:rPr lang="es-ES" sz="1400" u="none" strike="noStrike" dirty="0">
                          <a:effectLst/>
                          <a:latin typeface="Arial Nova" panose="020B0504020202020204" pitchFamily="34" charset="0"/>
                        </a:rPr>
                        <a:t> e Hidrología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60899"/>
                  </a:ext>
                </a:extLst>
              </a:tr>
              <a:tr h="39653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  <a:endParaRPr lang="es-GT" sz="14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MIDES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  <a:latin typeface="Arial Nova" panose="020B0504020202020204" pitchFamily="34" charset="0"/>
                        </a:rPr>
                        <a:t>Ministerio de Desarrollo Social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89870"/>
                  </a:ext>
                </a:extLst>
              </a:tr>
              <a:tr h="39653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  <a:endParaRPr lang="es-GT" sz="14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SESAN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 Nova" panose="020B0504020202020204" pitchFamily="34" charset="0"/>
                        </a:rPr>
                        <a:t>Secretaría de Seguridad Alimentaria y Nutricional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13505"/>
                  </a:ext>
                </a:extLst>
              </a:tr>
              <a:tr h="39653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  <a:endParaRPr lang="es-GT" sz="14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PMA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  <a:latin typeface="Arial Nova" panose="020B0504020202020204" pitchFamily="34" charset="0"/>
                        </a:rPr>
                        <a:t>Programa Mundial de Alimentos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5345"/>
                  </a:ext>
                </a:extLst>
              </a:tr>
              <a:tr h="39653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7</a:t>
                      </a:r>
                      <a:endParaRPr lang="es-GT" sz="14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FAO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 Nova" panose="020B0504020202020204" pitchFamily="34" charset="0"/>
                        </a:rPr>
                        <a:t>Organización de las Naciones Unidas para la Alimentación y la Agricultura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206640"/>
                  </a:ext>
                </a:extLst>
              </a:tr>
              <a:tr h="39653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8</a:t>
                      </a:r>
                      <a:endParaRPr lang="es-GT" sz="14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IARNA, URL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 Nova" panose="020B0504020202020204" pitchFamily="34" charset="0"/>
                        </a:rPr>
                        <a:t>Instituto de Agricultura, Recursos Naturales y Ambiente, Universidad Rafael Landívar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7861"/>
                  </a:ext>
                </a:extLst>
              </a:tr>
              <a:tr h="39653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9</a:t>
                      </a:r>
                      <a:endParaRPr lang="es-GT" sz="14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  <a:latin typeface="Arial Nova" panose="020B0504020202020204" pitchFamily="34" charset="0"/>
                        </a:rPr>
                        <a:t>FEWS NET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ova" panose="020B0504020202020204" pitchFamily="34" charset="0"/>
                        </a:rPr>
                        <a:t>Famine Early Warning Systems 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3219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EDAE7FF-20EE-EF5A-43B9-BB7473ED5483}"/>
              </a:ext>
            </a:extLst>
          </p:cNvPr>
          <p:cNvSpPr txBox="1"/>
          <p:nvPr/>
        </p:nvSpPr>
        <p:spPr>
          <a:xfrm>
            <a:off x="236989" y="293507"/>
            <a:ext cx="7363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Instituciones que integran la OCSESAN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01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9E413AC-726B-E976-CF2F-FCB14FCB289E}"/>
              </a:ext>
            </a:extLst>
          </p:cNvPr>
          <p:cNvSpPr txBox="1"/>
          <p:nvPr/>
        </p:nvSpPr>
        <p:spPr>
          <a:xfrm>
            <a:off x="1055077" y="1613130"/>
            <a:ext cx="9964723" cy="368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GT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Nombrar representante titular y suplente ante la OCSESAN.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GT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el personal designado asista a las convocatorias que realice la OCSESAN.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en la planificación de reuniones ordinarias y extraordinarias.</a:t>
            </a:r>
            <a:endParaRPr lang="es-GT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GT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Compartir información estadística.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GT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Proponer nuevas estadísticas o indicadores de seguridad alimentaria y nutricional.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GT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los cambios sugeridos por la OCSESAN en la generación, procesamiento y divulgación de la información generada por cada una de las instituciones.</a:t>
            </a:r>
          </a:p>
          <a:p>
            <a:r>
              <a:rPr lang="es-GT" sz="105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s-GT" sz="105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Arial Unicode MS"/>
                <a:cs typeface="Arial" panose="020B0604020202020204" pitchFamily="34" charset="0"/>
              </a:rPr>
              <a:t>Institución de apoyo</a:t>
            </a:r>
            <a:endParaRPr lang="es-GT" b="1" dirty="0">
              <a:solidFill>
                <a:srgbClr val="000000"/>
              </a:solidFill>
              <a:effectLst/>
              <a:latin typeface="Arial Nova" panose="020B05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las Naciones Unidas para el Desarrollo -PNUD-</a:t>
            </a:r>
            <a:endParaRPr lang="es-GT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2D902D-60FE-C9CC-9B96-9C4816876BF7}"/>
              </a:ext>
            </a:extLst>
          </p:cNvPr>
          <p:cNvSpPr txBox="1"/>
          <p:nvPr/>
        </p:nvSpPr>
        <p:spPr>
          <a:xfrm>
            <a:off x="236989" y="293507"/>
            <a:ext cx="7363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Compromisos de las instituciones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30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35136C-FE75-7B85-4167-9171E6E48097}"/>
              </a:ext>
            </a:extLst>
          </p:cNvPr>
          <p:cNvSpPr txBox="1"/>
          <p:nvPr/>
        </p:nvSpPr>
        <p:spPr>
          <a:xfrm>
            <a:off x="907594" y="1233581"/>
            <a:ext cx="10248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cuales están encaminadas a fortalecer la Oficina, presentando como producto final el Compendio Estadístico de Seguridad Alimentaria y Nutricional 2023, y son las siguientes: </a:t>
            </a:r>
          </a:p>
          <a:p>
            <a:pPr algn="just"/>
            <a:endParaRPr lang="es-ES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Nombramientos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GT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8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Reuniones de trabajo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GT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8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campo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8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Compendio Estadístico de Seguridad Alimentaria y Nutricional 2023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8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Autorización del Compendio Estadístico de Seguridad Alimentaria y Nutricional 2023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GT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8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Publicación del Compendio Estadístico de Seguridad Alimentaria y Nutricional 2023</a:t>
            </a:r>
            <a:endParaRPr lang="es-GT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E16A-C81E-772B-EA6A-CC7830B04587}"/>
              </a:ext>
            </a:extLst>
          </p:cNvPr>
          <p:cNvSpPr txBox="1"/>
          <p:nvPr/>
        </p:nvSpPr>
        <p:spPr>
          <a:xfrm>
            <a:off x="236989" y="293507"/>
            <a:ext cx="7363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ova" panose="020B0504020202020204" pitchFamily="34" charset="0"/>
              </a:rPr>
              <a:t>Actividades para el fortalecimiento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311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918</Words>
  <Application>Microsoft Office PowerPoint</Application>
  <PresentationFormat>Panorámica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Nova</vt:lpstr>
      <vt:lpstr>Calibri</vt:lpstr>
      <vt:lpstr>Calibri Light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Santa Cruz Lopez</dc:creator>
  <cp:lastModifiedBy>Carla Villatoro</cp:lastModifiedBy>
  <cp:revision>45</cp:revision>
  <dcterms:created xsi:type="dcterms:W3CDTF">2022-11-30T14:58:16Z</dcterms:created>
  <dcterms:modified xsi:type="dcterms:W3CDTF">2023-04-26T21:52:54Z</dcterms:modified>
</cp:coreProperties>
</file>