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72" r:id="rId6"/>
    <p:sldId id="271" r:id="rId7"/>
    <p:sldId id="270" r:id="rId8"/>
    <p:sldId id="274" r:id="rId9"/>
    <p:sldId id="273" r:id="rId10"/>
    <p:sldId id="277" r:id="rId11"/>
    <p:sldId id="276" r:id="rId12"/>
    <p:sldId id="280" r:id="rId13"/>
    <p:sldId id="288" r:id="rId14"/>
    <p:sldId id="281" r:id="rId15"/>
    <p:sldId id="287" r:id="rId16"/>
    <p:sldId id="283" r:id="rId17"/>
    <p:sldId id="275" r:id="rId18"/>
    <p:sldId id="279" r:id="rId19"/>
    <p:sldId id="286" r:id="rId20"/>
    <p:sldId id="295" r:id="rId21"/>
    <p:sldId id="296" r:id="rId22"/>
    <p:sldId id="282" r:id="rId23"/>
    <p:sldId id="289" r:id="rId24"/>
    <p:sldId id="278" r:id="rId25"/>
    <p:sldId id="285" r:id="rId26"/>
    <p:sldId id="291" r:id="rId27"/>
    <p:sldId id="290" r:id="rId28"/>
    <p:sldId id="292" r:id="rId29"/>
    <p:sldId id="284" r:id="rId30"/>
    <p:sldId id="293" r:id="rId31"/>
    <p:sldId id="294" r:id="rId32"/>
    <p:sldId id="269" r:id="rId33"/>
  </p:sldIdLst>
  <p:sldSz cx="12192000" cy="6858000"/>
  <p:notesSz cx="6858000" cy="9144000"/>
  <p:defaultTextStyle>
    <a:defPPr>
      <a:defRPr lang="es-G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8CC5"/>
    <a:srgbClr val="062A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0654" autoAdjust="0"/>
  </p:normalViewPr>
  <p:slideViewPr>
    <p:cSldViewPr snapToGrid="0" snapToObjects="1">
      <p:cViewPr varScale="1">
        <p:scale>
          <a:sx n="67" d="100"/>
          <a:sy n="67" d="100"/>
        </p:scale>
        <p:origin x="8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FDED40-250C-4F2B-B1E0-D9B0B240CB3C}" type="datetimeFigureOut">
              <a:rPr lang="es-GT" smtClean="0"/>
              <a:t>30/08/2023</a:t>
            </a:fld>
            <a:endParaRPr lang="es-GT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GT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255192-1748-4E18-90E1-F2BBC513341E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45613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255192-1748-4E18-90E1-F2BBC513341E}" type="slidenum">
              <a:rPr lang="es-GT" smtClean="0"/>
              <a:t>16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156841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255192-1748-4E18-90E1-F2BBC513341E}" type="slidenum">
              <a:rPr lang="es-GT" smtClean="0"/>
              <a:t>20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390556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255192-1748-4E18-90E1-F2BBC513341E}" type="slidenum">
              <a:rPr lang="es-GT" smtClean="0"/>
              <a:t>21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863889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B3578A-9157-6141-8D8B-0147C28EC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BD462E0-B8B4-354F-B48A-FB65A684DD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2CE932C-FEF6-D242-9AAF-D16F84160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B0BA-3CCA-D246-BB92-D00AF938F3BB}" type="datetimeFigureOut">
              <a:rPr lang="es-GT" smtClean="0"/>
              <a:t>30/08/2023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A073356-E3CF-4442-A9F4-814AE7FEB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DA816A5-86B9-7647-BA1C-B814A8164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A97E-B1DA-9C4E-BAA5-F80DC6EF9D8E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869139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8EB487-EAA1-A84B-849A-42DEB1AF7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B29034A-01EE-0C47-8FEC-BA5E7EEF8A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1761A3-0142-7E42-804E-E4BAB3213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B0BA-3CCA-D246-BB92-D00AF938F3BB}" type="datetimeFigureOut">
              <a:rPr lang="es-GT" smtClean="0"/>
              <a:t>30/08/2023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DE0058-26C4-9B4B-A8D5-79F31DAF5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D1DE97-164E-9746-B7FA-691C7DBF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A97E-B1DA-9C4E-BAA5-F80DC6EF9D8E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88462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7BBF326-B631-5448-8F72-F16818B27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CE8F4F-8962-874E-BA05-7C8B397858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AFC45AB-972C-F34D-BE14-7FD11B805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B0BA-3CCA-D246-BB92-D00AF938F3BB}" type="datetimeFigureOut">
              <a:rPr lang="es-GT" smtClean="0"/>
              <a:t>30/08/2023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CB2CF8A-368B-7347-BFE9-C865B14F7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567150-0AC7-9C48-9C61-BBA901FD0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A97E-B1DA-9C4E-BAA5-F80DC6EF9D8E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483399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DF104F-3959-6047-92AC-779B78999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F44DBC-E909-4F4D-9E5E-C981186D9D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F18716-8607-F748-8A1C-705618AB4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B0BA-3CCA-D246-BB92-D00AF938F3BB}" type="datetimeFigureOut">
              <a:rPr lang="es-GT" smtClean="0"/>
              <a:t>30/08/2023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924D4FE-B475-144C-8FAD-BE5D3186E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D499CCD-B6C2-B94F-897E-8BC8932DE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A97E-B1DA-9C4E-BAA5-F80DC6EF9D8E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454192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ECAF9E-165E-7B4C-9E0E-BFF5853E5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C5485BF-8AC3-C148-9A1D-6ECE41B372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B6C60E-59A4-E849-BA6B-77E7B967A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B0BA-3CCA-D246-BB92-D00AF938F3BB}" type="datetimeFigureOut">
              <a:rPr lang="es-GT" smtClean="0"/>
              <a:t>30/08/2023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5D5C53-892B-854B-9D23-C28147C81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197A51-055B-3743-BC65-31B022346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A97E-B1DA-9C4E-BAA5-F80DC6EF9D8E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793381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EBF840-BAE4-F34B-8801-4EA487463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3FD6930-F026-B34D-873C-2476373321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GT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B027978-94F2-7C49-9A97-4DBFEF3F0F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GT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6764144-ADE2-F845-8061-BE941F275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B0BA-3CCA-D246-BB92-D00AF938F3BB}" type="datetimeFigureOut">
              <a:rPr lang="es-GT" smtClean="0"/>
              <a:t>30/08/2023</a:t>
            </a:fld>
            <a:endParaRPr lang="es-GT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A75F1C9-5A65-BF47-9176-92260EE7D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46815B6-6DA8-EF4E-85EE-44EA17FC8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A97E-B1DA-9C4E-BAA5-F80DC6EF9D8E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723153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A128C0-7C0C-8F47-B536-5F9DF45D6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7308102-7615-804F-ADCD-248DDC3DF4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GT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30D84D3-6873-5B47-9220-E1C20F7AF6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GT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97814A5-AC9F-F84A-8DC8-76642F869D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GT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E368F02-15BA-6142-86A8-5697AD4319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GT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DECEB56-CCDA-134C-9321-BD75F86F5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B0BA-3CCA-D246-BB92-D00AF938F3BB}" type="datetimeFigureOut">
              <a:rPr lang="es-GT" smtClean="0"/>
              <a:t>30/08/2023</a:t>
            </a:fld>
            <a:endParaRPr lang="es-GT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7BE4FD2-C573-F14C-8A6B-EB4F92E7A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C1A6395-5C35-F341-96D1-CE5E7A8F9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A97E-B1DA-9C4E-BAA5-F80DC6EF9D8E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266434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825C1E-4AC5-1440-AF30-CA84B5557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709ECEB-25A1-BC46-A5D2-E45C240C6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B0BA-3CCA-D246-BB92-D00AF938F3BB}" type="datetimeFigureOut">
              <a:rPr lang="es-GT" smtClean="0"/>
              <a:t>30/08/2023</a:t>
            </a:fld>
            <a:endParaRPr lang="es-GT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8AF3042-7F6F-9F41-A1C9-0907AB1FF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EB3EA2F-BF71-D04C-A90B-F56C0D24E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A97E-B1DA-9C4E-BAA5-F80DC6EF9D8E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183987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A2DAE78-1A9B-104D-BFF0-43153E5A3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B0BA-3CCA-D246-BB92-D00AF938F3BB}" type="datetimeFigureOut">
              <a:rPr lang="es-GT" smtClean="0"/>
              <a:t>30/08/2023</a:t>
            </a:fld>
            <a:endParaRPr lang="es-GT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B1DCBAA-6D1C-1E49-81E9-B4647F77E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CBF2DF7-A9A0-7F41-9DE7-412747CB3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A97E-B1DA-9C4E-BAA5-F80DC6EF9D8E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925832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19AF7-8A07-A64C-852C-091343591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C463323-8811-894C-87C8-22CC7ED7D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GT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EFD6BA6-18C2-0E43-8E1B-FB59BE4065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GT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476ACC2-A71C-AA45-9375-55AED2D8F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B0BA-3CCA-D246-BB92-D00AF938F3BB}" type="datetimeFigureOut">
              <a:rPr lang="es-GT" smtClean="0"/>
              <a:t>30/08/2023</a:t>
            </a:fld>
            <a:endParaRPr lang="es-GT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760BA5F-85F1-3F41-BB05-0F116231C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5FB294C-05E9-1049-A27B-00F8871C2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A97E-B1DA-9C4E-BAA5-F80DC6EF9D8E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579735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0F97BD-089A-0047-996D-59C17751C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568DC32-C94E-604B-A0C5-10875BF0BF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GT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A20C940-292F-0E42-BA96-6A3A765C67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GT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3049649-229D-5948-A501-B63DEB8BB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B0BA-3CCA-D246-BB92-D00AF938F3BB}" type="datetimeFigureOut">
              <a:rPr lang="es-GT" smtClean="0"/>
              <a:t>30/08/2023</a:t>
            </a:fld>
            <a:endParaRPr lang="es-GT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8A2503E-95BA-D24E-B72A-F6F43BEB8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2559918-6EB9-4940-96B3-513672363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A97E-B1DA-9C4E-BAA5-F80DC6EF9D8E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567188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61A75A8-6042-0B4F-932B-2B6E7A71B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2BFDB75-FC4C-9E46-8267-F3A29FEAC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87E0F5-9507-234E-862A-A62C099BE0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2B0BA-3CCA-D246-BB92-D00AF938F3BB}" type="datetimeFigureOut">
              <a:rPr lang="es-GT" smtClean="0"/>
              <a:t>30/08/2023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39D3D20-0635-984A-A247-3DBABB9638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DBD18BA-F621-F448-A04A-BF0865C5F9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CA97E-B1DA-9C4E-BAA5-F80DC6EF9D8E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301663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G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45FEAA-14A2-D946-AD1C-8F22934E24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681417"/>
            <a:ext cx="9144000" cy="3079304"/>
          </a:xfrm>
        </p:spPr>
        <p:txBody>
          <a:bodyPr anchor="ctr">
            <a:normAutofit fontScale="90000"/>
          </a:bodyPr>
          <a:lstStyle/>
          <a:p>
            <a:pPr algn="l"/>
            <a:r>
              <a:rPr lang="es-GT" sz="3200" b="1" dirty="0">
                <a:solidFill>
                  <a:schemeClr val="bg1"/>
                </a:solidFill>
                <a:latin typeface="Montserrat" pitchFamily="2" charset="77"/>
              </a:rPr>
              <a:t>COMISIÓN</a:t>
            </a:r>
            <a:r>
              <a:rPr lang="es-GT" sz="3200" b="1" dirty="0">
                <a:latin typeface="Montserrat" pitchFamily="2" charset="77"/>
              </a:rPr>
              <a:t/>
            </a:r>
            <a:br>
              <a:rPr lang="es-GT" sz="3200" b="1" dirty="0">
                <a:latin typeface="Montserrat" pitchFamily="2" charset="77"/>
              </a:rPr>
            </a:br>
            <a:r>
              <a:rPr lang="es-GT" sz="3200" b="1" dirty="0">
                <a:solidFill>
                  <a:srgbClr val="178CC5"/>
                </a:solidFill>
                <a:latin typeface="Montserrat" pitchFamily="2" charset="77"/>
              </a:rPr>
              <a:t>PRESIDENCIAL CONTRA LA </a:t>
            </a:r>
            <a:r>
              <a:rPr lang="es-GT" sz="3200" b="1" dirty="0">
                <a:latin typeface="Montserrat" pitchFamily="2" charset="77"/>
              </a:rPr>
              <a:t/>
            </a:r>
            <a:br>
              <a:rPr lang="es-GT" sz="3200" b="1" dirty="0">
                <a:latin typeface="Montserrat" pitchFamily="2" charset="77"/>
              </a:rPr>
            </a:br>
            <a:r>
              <a:rPr lang="es-GT" sz="3200" b="1" dirty="0">
                <a:solidFill>
                  <a:schemeClr val="bg1"/>
                </a:solidFill>
                <a:latin typeface="Montserrat" pitchFamily="2" charset="77"/>
              </a:rPr>
              <a:t>DISCRIMINACIÓN Y EL RACISMO</a:t>
            </a:r>
            <a:br>
              <a:rPr lang="es-GT" sz="3200" b="1" dirty="0">
                <a:solidFill>
                  <a:schemeClr val="bg1"/>
                </a:solidFill>
                <a:latin typeface="Montserrat" pitchFamily="2" charset="77"/>
              </a:rPr>
            </a:br>
            <a:r>
              <a:rPr lang="es-GT" sz="3200" b="1" dirty="0">
                <a:solidFill>
                  <a:schemeClr val="bg1"/>
                </a:solidFill>
                <a:latin typeface="Montserrat" pitchFamily="2" charset="77"/>
              </a:rPr>
              <a:t/>
            </a:r>
            <a:br>
              <a:rPr lang="es-GT" sz="3200" b="1" dirty="0">
                <a:solidFill>
                  <a:schemeClr val="bg1"/>
                </a:solidFill>
                <a:latin typeface="Montserrat" pitchFamily="2" charset="77"/>
              </a:rPr>
            </a:br>
            <a:r>
              <a:rPr lang="es-GT" sz="3200" b="1" dirty="0">
                <a:solidFill>
                  <a:srgbClr val="178CC5"/>
                </a:solidFill>
                <a:latin typeface="Montserrat" pitchFamily="2" charset="77"/>
              </a:rPr>
              <a:t>IXIMULEW </a:t>
            </a:r>
            <a:r>
              <a:rPr lang="es-GT" sz="3200" b="1" dirty="0" smtClean="0">
                <a:solidFill>
                  <a:srgbClr val="178CC5"/>
                </a:solidFill>
                <a:latin typeface="Montserrat" pitchFamily="2" charset="77"/>
              </a:rPr>
              <a:t>WAJXAQ’I K’AT</a:t>
            </a:r>
            <a:r>
              <a:rPr lang="es-GT" sz="3200" b="1" dirty="0">
                <a:solidFill>
                  <a:srgbClr val="178CC5"/>
                </a:solidFill>
                <a:latin typeface="Montserrat" pitchFamily="2" charset="77"/>
              </a:rPr>
              <a:t/>
            </a:r>
            <a:br>
              <a:rPr lang="es-GT" sz="3200" b="1" dirty="0">
                <a:solidFill>
                  <a:srgbClr val="178CC5"/>
                </a:solidFill>
                <a:latin typeface="Montserrat" pitchFamily="2" charset="77"/>
              </a:rPr>
            </a:br>
            <a:r>
              <a:rPr lang="es-GT" sz="3200" b="1" dirty="0">
                <a:solidFill>
                  <a:schemeClr val="bg1"/>
                </a:solidFill>
                <a:latin typeface="Montserrat" pitchFamily="2" charset="77"/>
              </a:rPr>
              <a:t>GUATEMALA, 30 DE AGOSTO DE 2023</a:t>
            </a:r>
            <a:br>
              <a:rPr lang="es-GT" sz="3200" b="1" dirty="0">
                <a:solidFill>
                  <a:schemeClr val="bg1"/>
                </a:solidFill>
                <a:latin typeface="Montserrat" pitchFamily="2" charset="77"/>
              </a:rPr>
            </a:br>
            <a:endParaRPr lang="es-GT" sz="32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2026591-938B-AFE1-1A8B-110537A1EC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993687" y="3736135"/>
            <a:ext cx="2803399" cy="280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3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90ADA6C-D4C5-888C-31B9-6E5E72A62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99117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7830D891-A042-6741-AE39-56F2CC9A1FF2}"/>
              </a:ext>
            </a:extLst>
          </p:cNvPr>
          <p:cNvSpPr/>
          <p:nvPr/>
        </p:nvSpPr>
        <p:spPr>
          <a:xfrm>
            <a:off x="1763261" y="2632127"/>
            <a:ext cx="929272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dirty="0">
                <a:solidFill>
                  <a:srgbClr val="3285D0"/>
                </a:solidFill>
                <a:latin typeface="Montserrat" pitchFamily="2" charset="77"/>
              </a:rPr>
              <a:t> Pueblos Indígenas</a:t>
            </a:r>
          </a:p>
          <a:p>
            <a:pPr algn="ctr"/>
            <a:r>
              <a:rPr lang="es-MX" sz="2000" dirty="0">
                <a:solidFill>
                  <a:srgbClr val="3285D0"/>
                </a:solidFill>
                <a:latin typeface="Montserrat" pitchFamily="2" charset="77"/>
              </a:rPr>
              <a:t>“Son los pueblos originarios del territorio nacional, que descienden de las poblaciones que habitaban antes de 1524 y del establecimiento del Estado y sus actuales fronteras y que, cualquiera sea su situación jurídica, conservan sus instituciones sociales, económicas, culturales y políticas o parte de ellas”. </a:t>
            </a:r>
          </a:p>
          <a:p>
            <a:endParaRPr lang="es-MX" sz="2000" dirty="0">
              <a:solidFill>
                <a:srgbClr val="3285D0"/>
              </a:solidFill>
              <a:latin typeface="Montserrat" pitchFamily="2" charset="77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40A53449-5E37-064A-9BE1-FEA65A89046A}"/>
              </a:ext>
            </a:extLst>
          </p:cNvPr>
          <p:cNvSpPr/>
          <p:nvPr/>
        </p:nvSpPr>
        <p:spPr>
          <a:xfrm>
            <a:off x="485990" y="259742"/>
            <a:ext cx="34465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1050" b="1" dirty="0">
                <a:solidFill>
                  <a:schemeClr val="bg1"/>
                </a:solidFill>
                <a:latin typeface="Montserrat SemiBold" pitchFamily="2" charset="77"/>
              </a:rPr>
              <a:t>COMISIÓN PRESIDENCIAL</a:t>
            </a:r>
          </a:p>
          <a:p>
            <a:r>
              <a:rPr lang="es-GT" sz="1050" b="1" dirty="0">
                <a:solidFill>
                  <a:schemeClr val="bg1"/>
                </a:solidFill>
                <a:latin typeface="Montserrat SemiBold" pitchFamily="2" charset="77"/>
              </a:rPr>
              <a:t>CONTRA LA DISCRIMINACIÓN Y EL RACISMO CONTRA LOS PUEBLOS INDÍGNAS EN GUATEMALA 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CF6E35FD-8DF9-1943-BE64-C364E8F4E799}"/>
              </a:ext>
            </a:extLst>
          </p:cNvPr>
          <p:cNvSpPr/>
          <p:nvPr/>
        </p:nvSpPr>
        <p:spPr>
          <a:xfrm>
            <a:off x="471590" y="222908"/>
            <a:ext cx="14400" cy="7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8" name="Rectángulo 7"/>
          <p:cNvSpPr/>
          <p:nvPr/>
        </p:nvSpPr>
        <p:spPr>
          <a:xfrm>
            <a:off x="219354" y="6368500"/>
            <a:ext cx="2772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#</a:t>
            </a:r>
            <a:r>
              <a:rPr lang="es-GT" sz="900" dirty="0" err="1">
                <a:solidFill>
                  <a:srgbClr val="3F3F4B"/>
                </a:solidFill>
                <a:latin typeface="Montserrat ExtraBold" panose="00000900000000000000" pitchFamily="50" charset="0"/>
              </a:rPr>
              <a:t>NoMásDiscriminación</a:t>
            </a:r>
            <a: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/>
            </a:r>
            <a:b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</a:br>
            <a:r>
              <a:rPr lang="es-MX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#</a:t>
            </a:r>
            <a:r>
              <a:rPr lang="es-MX" sz="900" dirty="0" err="1">
                <a:solidFill>
                  <a:srgbClr val="3F3F4B"/>
                </a:solidFill>
                <a:latin typeface="Montserrat ExtraBold" panose="00000900000000000000" pitchFamily="50" charset="0"/>
              </a:rPr>
              <a:t>ArmoníaEnGuatemala</a:t>
            </a:r>
            <a:r>
              <a:rPr lang="es-MX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 </a:t>
            </a:r>
            <a:endParaRPr lang="es-GT" sz="900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261" y="6464607"/>
            <a:ext cx="3415321" cy="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93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FD59EE55-70F0-0641-8B3C-0C967CC2A542}"/>
              </a:ext>
            </a:extLst>
          </p:cNvPr>
          <p:cNvSpPr/>
          <p:nvPr/>
        </p:nvSpPr>
        <p:spPr>
          <a:xfrm>
            <a:off x="9645450" y="2002743"/>
            <a:ext cx="2559076" cy="4908365"/>
          </a:xfrm>
          <a:prstGeom prst="rect">
            <a:avLst/>
          </a:prstGeom>
          <a:solidFill>
            <a:srgbClr val="0F36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>
              <a:highlight>
                <a:srgbClr val="000080"/>
              </a:highlight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F38B1A95-65BE-0E49-B48F-EA28A8F4B5BF}"/>
              </a:ext>
            </a:extLst>
          </p:cNvPr>
          <p:cNvGrpSpPr/>
          <p:nvPr/>
        </p:nvGrpSpPr>
        <p:grpSpPr>
          <a:xfrm>
            <a:off x="9980923" y="5953002"/>
            <a:ext cx="2203782" cy="784830"/>
            <a:chOff x="9948387" y="5873099"/>
            <a:chExt cx="2203782" cy="784830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8DF35E87-EDCC-074A-9B18-2F90D19684B7}"/>
                </a:ext>
              </a:extLst>
            </p:cNvPr>
            <p:cNvSpPr/>
            <p:nvPr/>
          </p:nvSpPr>
          <p:spPr>
            <a:xfrm>
              <a:off x="9948387" y="5873099"/>
              <a:ext cx="2203782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GT" sz="900" b="1" dirty="0">
                  <a:solidFill>
                    <a:schemeClr val="bg1"/>
                  </a:solidFill>
                  <a:latin typeface="Montserrat SemiBold" pitchFamily="2" charset="77"/>
                </a:rPr>
                <a:t>COMISIÓN PRESIDENCIAL</a:t>
              </a:r>
            </a:p>
            <a:p>
              <a:r>
                <a:rPr lang="es-GT" sz="900" b="1" dirty="0">
                  <a:solidFill>
                    <a:schemeClr val="bg1"/>
                  </a:solidFill>
                  <a:latin typeface="Montserrat SemiBold" pitchFamily="2" charset="77"/>
                </a:rPr>
                <a:t>CONTRA LA DISCRIMINACIÓN Y EL RACISMO CONTRA LOS PUEBLOS INDÍGNAS EN GUATEMALA </a:t>
              </a:r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676DC667-CBEA-BA47-A8E5-A8409307C3A5}"/>
                </a:ext>
              </a:extLst>
            </p:cNvPr>
            <p:cNvSpPr/>
            <p:nvPr/>
          </p:nvSpPr>
          <p:spPr>
            <a:xfrm>
              <a:off x="9948387" y="5899635"/>
              <a:ext cx="14400" cy="72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/>
            </a:p>
          </p:txBody>
        </p:sp>
      </p:grpSp>
      <p:sp>
        <p:nvSpPr>
          <p:cNvPr id="10" name="Rectángulo 9">
            <a:extLst>
              <a:ext uri="{FF2B5EF4-FFF2-40B4-BE49-F238E27FC236}">
                <a16:creationId xmlns:a16="http://schemas.microsoft.com/office/drawing/2014/main" id="{BAF234BF-9BE2-CE4F-B755-A49FEF4E2B9A}"/>
              </a:ext>
            </a:extLst>
          </p:cNvPr>
          <p:cNvSpPr/>
          <p:nvPr/>
        </p:nvSpPr>
        <p:spPr>
          <a:xfrm>
            <a:off x="3269858" y="479929"/>
            <a:ext cx="49682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GT" sz="2000" dirty="0">
              <a:solidFill>
                <a:srgbClr val="3285D0"/>
              </a:solidFill>
              <a:latin typeface="Montserrat" pitchFamily="2" charset="77"/>
            </a:endParaRPr>
          </a:p>
          <a:p>
            <a:pPr algn="ctr"/>
            <a:r>
              <a:rPr lang="es-GT" sz="2000" b="1" dirty="0">
                <a:solidFill>
                  <a:srgbClr val="00223B"/>
                </a:solidFill>
                <a:latin typeface="Montserrat Medium" pitchFamily="2" charset="77"/>
              </a:rPr>
              <a:t>DE PRESENTACIÓN DIVERSIDAD CULTURAL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B9F1D2F-F786-D9B9-1704-B076A37A42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962028" y="26719"/>
            <a:ext cx="1925920" cy="192592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219354" y="6368500"/>
            <a:ext cx="2772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#</a:t>
            </a:r>
            <a:r>
              <a:rPr lang="es-GT" sz="900" dirty="0" err="1">
                <a:solidFill>
                  <a:srgbClr val="3F3F4B"/>
                </a:solidFill>
                <a:latin typeface="Montserrat ExtraBold" panose="00000900000000000000" pitchFamily="50" charset="0"/>
              </a:rPr>
              <a:t>NoMásDiscriminación</a:t>
            </a:r>
            <a: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/>
            </a:r>
            <a:b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</a:br>
            <a:r>
              <a:rPr lang="es-MX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#</a:t>
            </a:r>
            <a:r>
              <a:rPr lang="es-MX" sz="900" dirty="0" err="1">
                <a:solidFill>
                  <a:srgbClr val="3F3F4B"/>
                </a:solidFill>
                <a:latin typeface="Montserrat ExtraBold" panose="00000900000000000000" pitchFamily="50" charset="0"/>
              </a:rPr>
              <a:t>ArmoníaEnGuatemala</a:t>
            </a:r>
            <a:r>
              <a:rPr lang="es-MX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 </a:t>
            </a:r>
            <a:endParaRPr lang="es-GT" sz="900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261" y="6464607"/>
            <a:ext cx="3415321" cy="27322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BC55FFD-EA55-7CB2-9A8D-414C6A3DB5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6031" y="1495592"/>
            <a:ext cx="7195921" cy="424141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0CAE449-00A4-C3FE-8EC8-D8D9BD40C140}"/>
              </a:ext>
            </a:extLst>
          </p:cNvPr>
          <p:cNvSpPr txBox="1"/>
          <p:nvPr/>
        </p:nvSpPr>
        <p:spPr>
          <a:xfrm>
            <a:off x="1320957" y="5629836"/>
            <a:ext cx="80375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dirty="0"/>
              <a:t>En el mundo hay una población aproximada de 6,500 millones de habitantes entre los cuales 300 millones son de pueblos originarios. </a:t>
            </a:r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242716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90ADA6C-D4C5-888C-31B9-6E5E72A62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99117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40A53449-5E37-064A-9BE1-FEA65A89046A}"/>
              </a:ext>
            </a:extLst>
          </p:cNvPr>
          <p:cNvSpPr/>
          <p:nvPr/>
        </p:nvSpPr>
        <p:spPr>
          <a:xfrm>
            <a:off x="485990" y="259742"/>
            <a:ext cx="34465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1050" b="1" dirty="0">
                <a:solidFill>
                  <a:schemeClr val="bg1"/>
                </a:solidFill>
                <a:latin typeface="Montserrat SemiBold" pitchFamily="2" charset="77"/>
              </a:rPr>
              <a:t>COMISIÓN PRESIDENCIAL</a:t>
            </a:r>
          </a:p>
          <a:p>
            <a:r>
              <a:rPr lang="es-GT" sz="1050" b="1" dirty="0">
                <a:solidFill>
                  <a:schemeClr val="bg1"/>
                </a:solidFill>
                <a:latin typeface="Montserrat SemiBold" pitchFamily="2" charset="77"/>
              </a:rPr>
              <a:t>CONTRA LA DISCRIMINACIÓN Y EL RACISMO CONTRA LOS PUEBLOS INDÍGNAS EN GUATEMALA 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CF6E35FD-8DF9-1943-BE64-C364E8F4E799}"/>
              </a:ext>
            </a:extLst>
          </p:cNvPr>
          <p:cNvSpPr/>
          <p:nvPr/>
        </p:nvSpPr>
        <p:spPr>
          <a:xfrm>
            <a:off x="471590" y="222908"/>
            <a:ext cx="14400" cy="7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8" name="Rectángulo 7"/>
          <p:cNvSpPr/>
          <p:nvPr/>
        </p:nvSpPr>
        <p:spPr>
          <a:xfrm>
            <a:off x="219354" y="6368500"/>
            <a:ext cx="2772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#</a:t>
            </a:r>
            <a:r>
              <a:rPr lang="es-GT" sz="900" dirty="0" err="1">
                <a:solidFill>
                  <a:srgbClr val="3F3F4B"/>
                </a:solidFill>
                <a:latin typeface="Montserrat ExtraBold" panose="00000900000000000000" pitchFamily="50" charset="0"/>
              </a:rPr>
              <a:t>NoMásDiscriminación</a:t>
            </a:r>
            <a: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/>
            </a:r>
            <a:b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</a:br>
            <a:r>
              <a:rPr lang="es-MX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#</a:t>
            </a:r>
            <a:r>
              <a:rPr lang="es-MX" sz="900" dirty="0" err="1">
                <a:solidFill>
                  <a:srgbClr val="3F3F4B"/>
                </a:solidFill>
                <a:latin typeface="Montserrat ExtraBold" panose="00000900000000000000" pitchFamily="50" charset="0"/>
              </a:rPr>
              <a:t>ArmoníaEnGuatemala</a:t>
            </a:r>
            <a:r>
              <a:rPr lang="es-MX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 </a:t>
            </a:r>
            <a:endParaRPr lang="es-GT" sz="900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261" y="6464607"/>
            <a:ext cx="3415321" cy="27322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010FFAE-36F5-E1FF-3B1A-E374702344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8510" y="839784"/>
            <a:ext cx="6023590" cy="557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1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FD59EE55-70F0-0641-8B3C-0C967CC2A542}"/>
              </a:ext>
            </a:extLst>
          </p:cNvPr>
          <p:cNvSpPr/>
          <p:nvPr/>
        </p:nvSpPr>
        <p:spPr>
          <a:xfrm>
            <a:off x="9645450" y="2002743"/>
            <a:ext cx="2559076" cy="4908365"/>
          </a:xfrm>
          <a:prstGeom prst="rect">
            <a:avLst/>
          </a:prstGeom>
          <a:solidFill>
            <a:srgbClr val="0F36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>
              <a:highlight>
                <a:srgbClr val="000080"/>
              </a:highlight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F38B1A95-65BE-0E49-B48F-EA28A8F4B5BF}"/>
              </a:ext>
            </a:extLst>
          </p:cNvPr>
          <p:cNvGrpSpPr/>
          <p:nvPr/>
        </p:nvGrpSpPr>
        <p:grpSpPr>
          <a:xfrm>
            <a:off x="9980923" y="5953002"/>
            <a:ext cx="2203782" cy="784830"/>
            <a:chOff x="9948387" y="5873099"/>
            <a:chExt cx="2203782" cy="784830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8DF35E87-EDCC-074A-9B18-2F90D19684B7}"/>
                </a:ext>
              </a:extLst>
            </p:cNvPr>
            <p:cNvSpPr/>
            <p:nvPr/>
          </p:nvSpPr>
          <p:spPr>
            <a:xfrm>
              <a:off x="9948387" y="5873099"/>
              <a:ext cx="2203782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GT" sz="900" b="1" dirty="0">
                  <a:solidFill>
                    <a:schemeClr val="bg1"/>
                  </a:solidFill>
                  <a:latin typeface="Montserrat SemiBold" pitchFamily="2" charset="77"/>
                </a:rPr>
                <a:t>COMISIÓN PRESIDENCIAL</a:t>
              </a:r>
            </a:p>
            <a:p>
              <a:r>
                <a:rPr lang="es-GT" sz="900" b="1" dirty="0">
                  <a:solidFill>
                    <a:schemeClr val="bg1"/>
                  </a:solidFill>
                  <a:latin typeface="Montserrat SemiBold" pitchFamily="2" charset="77"/>
                </a:rPr>
                <a:t>CONTRA LA DISCRIMINACIÓN Y EL RACISMO CONTRA LOS PUEBLOS INDÍGNAS EN GUATEMALA </a:t>
              </a:r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676DC667-CBEA-BA47-A8E5-A8409307C3A5}"/>
                </a:ext>
              </a:extLst>
            </p:cNvPr>
            <p:cNvSpPr/>
            <p:nvPr/>
          </p:nvSpPr>
          <p:spPr>
            <a:xfrm>
              <a:off x="9948387" y="5899635"/>
              <a:ext cx="14400" cy="72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/>
            </a:p>
          </p:txBody>
        </p:sp>
      </p:grpSp>
      <p:sp>
        <p:nvSpPr>
          <p:cNvPr id="10" name="Rectángulo 9">
            <a:extLst>
              <a:ext uri="{FF2B5EF4-FFF2-40B4-BE49-F238E27FC236}">
                <a16:creationId xmlns:a16="http://schemas.microsoft.com/office/drawing/2014/main" id="{BAF234BF-9BE2-CE4F-B755-A49FEF4E2B9A}"/>
              </a:ext>
            </a:extLst>
          </p:cNvPr>
          <p:cNvSpPr/>
          <p:nvPr/>
        </p:nvSpPr>
        <p:spPr>
          <a:xfrm>
            <a:off x="598095" y="1164863"/>
            <a:ext cx="496826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000" dirty="0">
                <a:solidFill>
                  <a:schemeClr val="accent1">
                    <a:lumMod val="50000"/>
                  </a:schemeClr>
                </a:solidFill>
                <a:latin typeface="Montserrat" pitchFamily="2" charset="77"/>
              </a:rPr>
              <a:t>Guatemala</a:t>
            </a:r>
          </a:p>
          <a:p>
            <a:endParaRPr lang="es-MX" sz="2000" dirty="0">
              <a:solidFill>
                <a:schemeClr val="accent1">
                  <a:lumMod val="50000"/>
                </a:schemeClr>
              </a:solidFill>
              <a:latin typeface="Montserrat" pitchFamily="2" charset="77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Montserrat" pitchFamily="2" charset="77"/>
              </a:rPr>
              <a:t>4 pueblos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Montserrat" pitchFamily="2" charset="77"/>
              </a:rPr>
              <a:t>4 culturas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Montserrat" pitchFamily="2" charset="77"/>
              </a:rPr>
              <a:t>4 visiones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Montserrat" pitchFamily="2" charset="77"/>
              </a:rPr>
              <a:t>4 realidades</a:t>
            </a:r>
          </a:p>
          <a:p>
            <a:endParaRPr lang="es-MX" sz="2000" dirty="0">
              <a:solidFill>
                <a:schemeClr val="accent1">
                  <a:lumMod val="50000"/>
                </a:schemeClr>
              </a:solidFill>
              <a:latin typeface="Montserrat" pitchFamily="2" charset="77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Montserrat" pitchFamily="2" charset="77"/>
              </a:rPr>
              <a:t>22 comunidades lingüísticas 25 idiomas nacionales.</a:t>
            </a:r>
          </a:p>
          <a:p>
            <a:endParaRPr lang="es-MX" sz="2000" dirty="0">
              <a:solidFill>
                <a:schemeClr val="accent1">
                  <a:lumMod val="50000"/>
                </a:schemeClr>
              </a:solidFill>
              <a:latin typeface="Montserrat" pitchFamily="2" charset="77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Montserrat" pitchFamily="2" charset="77"/>
              </a:rPr>
              <a:t>Pluricultural, Multiétnica y Multilingüe</a:t>
            </a:r>
          </a:p>
          <a:p>
            <a:endParaRPr lang="es-GT" sz="2000" dirty="0">
              <a:solidFill>
                <a:srgbClr val="3285D0"/>
              </a:solidFill>
              <a:latin typeface="Montserrat" pitchFamily="2" charset="77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B9F1D2F-F786-D9B9-1704-B076A37A42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962028" y="26719"/>
            <a:ext cx="1925920" cy="192592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219354" y="6368500"/>
            <a:ext cx="2772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#</a:t>
            </a:r>
            <a:r>
              <a:rPr lang="es-GT" sz="900" dirty="0" err="1">
                <a:solidFill>
                  <a:srgbClr val="3F3F4B"/>
                </a:solidFill>
                <a:latin typeface="Montserrat ExtraBold" panose="00000900000000000000" pitchFamily="50" charset="0"/>
              </a:rPr>
              <a:t>NoMásDiscriminación</a:t>
            </a:r>
            <a: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/>
            </a:r>
            <a:b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</a:br>
            <a:r>
              <a:rPr lang="es-MX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#</a:t>
            </a:r>
            <a:r>
              <a:rPr lang="es-MX" sz="900" dirty="0" err="1">
                <a:solidFill>
                  <a:srgbClr val="3F3F4B"/>
                </a:solidFill>
                <a:latin typeface="Montserrat ExtraBold" panose="00000900000000000000" pitchFamily="50" charset="0"/>
              </a:rPr>
              <a:t>ArmoníaEnGuatemala</a:t>
            </a:r>
            <a:r>
              <a:rPr lang="es-MX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 </a:t>
            </a:r>
            <a:endParaRPr lang="es-GT" sz="900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261" y="6464607"/>
            <a:ext cx="3415321" cy="2732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7D19E7B-F711-5229-CB3D-CDCF11A40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2548" y="1220494"/>
            <a:ext cx="5541744" cy="485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88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90ADA6C-D4C5-888C-31B9-6E5E72A62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99117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7830D891-A042-6741-AE39-56F2CC9A1FF2}"/>
              </a:ext>
            </a:extLst>
          </p:cNvPr>
          <p:cNvSpPr/>
          <p:nvPr/>
        </p:nvSpPr>
        <p:spPr>
          <a:xfrm>
            <a:off x="977449" y="1479318"/>
            <a:ext cx="559480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dirty="0">
                <a:solidFill>
                  <a:srgbClr val="3285D0"/>
                </a:solidFill>
                <a:latin typeface="Montserrat" pitchFamily="2" charset="77"/>
              </a:rPr>
              <a:t>DIVERSIDAD CULTURAL DE GUATEMALA</a:t>
            </a:r>
          </a:p>
          <a:p>
            <a:pPr algn="ctr"/>
            <a:r>
              <a:rPr lang="es-MX" sz="2000" dirty="0">
                <a:solidFill>
                  <a:srgbClr val="3285D0"/>
                </a:solidFill>
                <a:latin typeface="Montserrat" pitchFamily="2" charset="77"/>
              </a:rPr>
              <a:t>PUEBLOS/COMUNIDADES</a:t>
            </a:r>
          </a:p>
          <a:p>
            <a:r>
              <a:rPr lang="es-MX" sz="2000" dirty="0">
                <a:solidFill>
                  <a:srgbClr val="3285D0"/>
                </a:solidFill>
                <a:latin typeface="Montserrat" pitchFamily="2" charset="77"/>
              </a:rPr>
              <a:t>1. Maya</a:t>
            </a:r>
          </a:p>
          <a:p>
            <a:r>
              <a:rPr lang="es-MX" sz="2000" dirty="0">
                <a:solidFill>
                  <a:srgbClr val="3285D0"/>
                </a:solidFill>
                <a:latin typeface="Montserrat" pitchFamily="2" charset="77"/>
              </a:rPr>
              <a:t>22 Comunidades lingüísticas</a:t>
            </a:r>
          </a:p>
          <a:p>
            <a:r>
              <a:rPr lang="es-MX" sz="2000" dirty="0" err="1">
                <a:solidFill>
                  <a:srgbClr val="3285D0"/>
                </a:solidFill>
                <a:latin typeface="Montserrat" pitchFamily="2" charset="77"/>
              </a:rPr>
              <a:t>Achi</a:t>
            </a:r>
            <a:r>
              <a:rPr lang="es-MX" sz="2000" dirty="0">
                <a:solidFill>
                  <a:srgbClr val="3285D0"/>
                </a:solidFill>
                <a:latin typeface="Montserrat" pitchFamily="2" charset="77"/>
              </a:rPr>
              <a:t> ,</a:t>
            </a:r>
            <a:r>
              <a:rPr lang="es-MX" sz="2000" dirty="0" err="1">
                <a:solidFill>
                  <a:srgbClr val="3285D0"/>
                </a:solidFill>
                <a:latin typeface="Montserrat" pitchFamily="2" charset="77"/>
              </a:rPr>
              <a:t>Akateka</a:t>
            </a:r>
            <a:r>
              <a:rPr lang="es-MX" sz="2000" dirty="0">
                <a:solidFill>
                  <a:srgbClr val="3285D0"/>
                </a:solidFill>
                <a:latin typeface="Montserrat" pitchFamily="2" charset="77"/>
              </a:rPr>
              <a:t>, </a:t>
            </a:r>
            <a:r>
              <a:rPr lang="es-MX" sz="2000" dirty="0" err="1">
                <a:solidFill>
                  <a:srgbClr val="3285D0"/>
                </a:solidFill>
                <a:latin typeface="Montserrat" pitchFamily="2" charset="77"/>
              </a:rPr>
              <a:t>Awakateka</a:t>
            </a:r>
            <a:r>
              <a:rPr lang="es-MX" sz="2000" dirty="0">
                <a:solidFill>
                  <a:srgbClr val="3285D0"/>
                </a:solidFill>
                <a:latin typeface="Montserrat" pitchFamily="2" charset="77"/>
              </a:rPr>
              <a:t>, Chortí’, Chuj, </a:t>
            </a:r>
            <a:r>
              <a:rPr lang="es-MX" sz="2000" dirty="0" err="1">
                <a:solidFill>
                  <a:srgbClr val="3285D0"/>
                </a:solidFill>
                <a:latin typeface="Montserrat" pitchFamily="2" charset="77"/>
              </a:rPr>
              <a:t>Itza</a:t>
            </a:r>
            <a:r>
              <a:rPr lang="es-MX" sz="2000" dirty="0">
                <a:solidFill>
                  <a:srgbClr val="3285D0"/>
                </a:solidFill>
                <a:latin typeface="Montserrat" pitchFamily="2" charset="77"/>
              </a:rPr>
              <a:t>’, </a:t>
            </a:r>
            <a:r>
              <a:rPr lang="es-MX" sz="2000" dirty="0" err="1">
                <a:solidFill>
                  <a:srgbClr val="3285D0"/>
                </a:solidFill>
                <a:latin typeface="Montserrat" pitchFamily="2" charset="77"/>
              </a:rPr>
              <a:t>K’iche</a:t>
            </a:r>
            <a:r>
              <a:rPr lang="es-MX" sz="2000" dirty="0">
                <a:solidFill>
                  <a:srgbClr val="3285D0"/>
                </a:solidFill>
                <a:latin typeface="Montserrat" pitchFamily="2" charset="77"/>
              </a:rPr>
              <a:t>’, Kaqchikel, Ixil, </a:t>
            </a:r>
            <a:r>
              <a:rPr lang="es-MX" sz="2000" dirty="0" err="1">
                <a:solidFill>
                  <a:srgbClr val="3285D0"/>
                </a:solidFill>
                <a:latin typeface="Montserrat" pitchFamily="2" charset="77"/>
              </a:rPr>
              <a:t>Mopan</a:t>
            </a:r>
            <a:r>
              <a:rPr lang="es-MX" sz="2000" dirty="0">
                <a:solidFill>
                  <a:srgbClr val="3285D0"/>
                </a:solidFill>
                <a:latin typeface="Montserrat" pitchFamily="2" charset="77"/>
              </a:rPr>
              <a:t>, </a:t>
            </a:r>
            <a:r>
              <a:rPr lang="es-MX" sz="2000" dirty="0" err="1">
                <a:solidFill>
                  <a:srgbClr val="3285D0"/>
                </a:solidFill>
                <a:latin typeface="Montserrat" pitchFamily="2" charset="77"/>
              </a:rPr>
              <a:t>Q’eqchi</a:t>
            </a:r>
            <a:r>
              <a:rPr lang="es-MX" sz="2000" dirty="0">
                <a:solidFill>
                  <a:srgbClr val="3285D0"/>
                </a:solidFill>
                <a:latin typeface="Montserrat" pitchFamily="2" charset="77"/>
              </a:rPr>
              <a:t>’, </a:t>
            </a:r>
            <a:r>
              <a:rPr lang="es-MX" sz="2000" dirty="0" err="1">
                <a:solidFill>
                  <a:srgbClr val="3285D0"/>
                </a:solidFill>
                <a:latin typeface="Montserrat" pitchFamily="2" charset="77"/>
              </a:rPr>
              <a:t>Mam</a:t>
            </a:r>
            <a:r>
              <a:rPr lang="es-MX" sz="2000" dirty="0">
                <a:solidFill>
                  <a:srgbClr val="3285D0"/>
                </a:solidFill>
                <a:latin typeface="Montserrat" pitchFamily="2" charset="77"/>
              </a:rPr>
              <a:t>, </a:t>
            </a:r>
            <a:r>
              <a:rPr lang="es-MX" sz="2000" dirty="0" err="1">
                <a:solidFill>
                  <a:srgbClr val="3285D0"/>
                </a:solidFill>
                <a:latin typeface="Montserrat" pitchFamily="2" charset="77"/>
              </a:rPr>
              <a:t>Q’anjob’al</a:t>
            </a:r>
            <a:r>
              <a:rPr lang="es-MX" sz="2000" dirty="0">
                <a:solidFill>
                  <a:srgbClr val="3285D0"/>
                </a:solidFill>
                <a:latin typeface="Montserrat" pitchFamily="2" charset="77"/>
              </a:rPr>
              <a:t> , Poqomam, </a:t>
            </a:r>
            <a:r>
              <a:rPr lang="es-MX" sz="2000" dirty="0" err="1">
                <a:solidFill>
                  <a:srgbClr val="3285D0"/>
                </a:solidFill>
                <a:latin typeface="Montserrat" pitchFamily="2" charset="77"/>
              </a:rPr>
              <a:t>Poqomchi</a:t>
            </a:r>
            <a:r>
              <a:rPr lang="es-MX" sz="2000" dirty="0">
                <a:solidFill>
                  <a:srgbClr val="3285D0"/>
                </a:solidFill>
                <a:latin typeface="Montserrat" pitchFamily="2" charset="77"/>
              </a:rPr>
              <a:t>’,  </a:t>
            </a:r>
            <a:r>
              <a:rPr lang="es-MX" sz="2000" dirty="0" err="1">
                <a:solidFill>
                  <a:srgbClr val="3285D0"/>
                </a:solidFill>
                <a:latin typeface="Montserrat" pitchFamily="2" charset="77"/>
              </a:rPr>
              <a:t>Chalchiteka</a:t>
            </a:r>
            <a:r>
              <a:rPr lang="es-MX" sz="2000" dirty="0">
                <a:solidFill>
                  <a:srgbClr val="3285D0"/>
                </a:solidFill>
                <a:latin typeface="Montserrat" pitchFamily="2" charset="77"/>
              </a:rPr>
              <a:t>, </a:t>
            </a:r>
            <a:r>
              <a:rPr lang="es-MX" sz="2000" dirty="0" err="1">
                <a:solidFill>
                  <a:srgbClr val="3285D0"/>
                </a:solidFill>
                <a:latin typeface="Montserrat" pitchFamily="2" charset="77"/>
              </a:rPr>
              <a:t>Uspanteka</a:t>
            </a:r>
            <a:r>
              <a:rPr lang="es-MX" sz="2000" dirty="0">
                <a:solidFill>
                  <a:srgbClr val="3285D0"/>
                </a:solidFill>
                <a:latin typeface="Montserrat" pitchFamily="2" charset="77"/>
              </a:rPr>
              <a:t>, </a:t>
            </a:r>
            <a:r>
              <a:rPr lang="es-MX" sz="2000" dirty="0" err="1">
                <a:solidFill>
                  <a:srgbClr val="3285D0"/>
                </a:solidFill>
                <a:latin typeface="Montserrat" pitchFamily="2" charset="77"/>
              </a:rPr>
              <a:t>Jakalteka</a:t>
            </a:r>
            <a:r>
              <a:rPr lang="es-MX" sz="2000" dirty="0">
                <a:solidFill>
                  <a:srgbClr val="3285D0"/>
                </a:solidFill>
                <a:latin typeface="Montserrat" pitchFamily="2" charset="77"/>
              </a:rPr>
              <a:t>, </a:t>
            </a:r>
            <a:r>
              <a:rPr lang="es-MX" sz="2000" dirty="0" err="1">
                <a:solidFill>
                  <a:srgbClr val="3285D0"/>
                </a:solidFill>
                <a:latin typeface="Montserrat" pitchFamily="2" charset="77"/>
              </a:rPr>
              <a:t>Sakapulteka</a:t>
            </a:r>
            <a:r>
              <a:rPr lang="es-MX" sz="2000" dirty="0">
                <a:solidFill>
                  <a:srgbClr val="3285D0"/>
                </a:solidFill>
                <a:latin typeface="Montserrat" pitchFamily="2" charset="77"/>
              </a:rPr>
              <a:t>, </a:t>
            </a:r>
            <a:r>
              <a:rPr lang="es-MX" sz="2000" dirty="0" err="1">
                <a:solidFill>
                  <a:srgbClr val="3285D0"/>
                </a:solidFill>
                <a:latin typeface="Montserrat" pitchFamily="2" charset="77"/>
              </a:rPr>
              <a:t>Sipakapense</a:t>
            </a:r>
            <a:r>
              <a:rPr lang="es-MX" sz="2000" dirty="0">
                <a:solidFill>
                  <a:srgbClr val="3285D0"/>
                </a:solidFill>
                <a:latin typeface="Montserrat" pitchFamily="2" charset="77"/>
              </a:rPr>
              <a:t>, </a:t>
            </a:r>
            <a:r>
              <a:rPr lang="es-MX" sz="2000" dirty="0" err="1">
                <a:solidFill>
                  <a:srgbClr val="3285D0"/>
                </a:solidFill>
                <a:latin typeface="Montserrat" pitchFamily="2" charset="77"/>
              </a:rPr>
              <a:t>Tektiteka</a:t>
            </a:r>
            <a:r>
              <a:rPr lang="es-MX" sz="2000" dirty="0">
                <a:solidFill>
                  <a:srgbClr val="3285D0"/>
                </a:solidFill>
                <a:latin typeface="Montserrat" pitchFamily="2" charset="77"/>
              </a:rPr>
              <a:t>  y </a:t>
            </a:r>
            <a:r>
              <a:rPr lang="es-MX" sz="2000" dirty="0" err="1">
                <a:solidFill>
                  <a:srgbClr val="3285D0"/>
                </a:solidFill>
                <a:latin typeface="Montserrat" pitchFamily="2" charset="77"/>
              </a:rPr>
              <a:t>Tz’utujil</a:t>
            </a:r>
            <a:r>
              <a:rPr lang="es-MX" sz="2000" dirty="0">
                <a:solidFill>
                  <a:srgbClr val="3285D0"/>
                </a:solidFill>
                <a:latin typeface="Montserrat" pitchFamily="2" charset="77"/>
              </a:rPr>
              <a:t>.</a:t>
            </a:r>
          </a:p>
          <a:p>
            <a:r>
              <a:rPr lang="es-MX" sz="2000" dirty="0">
                <a:solidFill>
                  <a:srgbClr val="3285D0"/>
                </a:solidFill>
                <a:latin typeface="Montserrat" pitchFamily="2" charset="77"/>
              </a:rPr>
              <a:t>2. </a:t>
            </a:r>
            <a:r>
              <a:rPr lang="es-MX" sz="2000" dirty="0" err="1">
                <a:solidFill>
                  <a:srgbClr val="3285D0"/>
                </a:solidFill>
                <a:latin typeface="Montserrat" pitchFamily="2" charset="77"/>
              </a:rPr>
              <a:t>Xinka</a:t>
            </a:r>
            <a:endParaRPr lang="es-MX" sz="2000" dirty="0">
              <a:solidFill>
                <a:srgbClr val="3285D0"/>
              </a:solidFill>
              <a:latin typeface="Montserrat" pitchFamily="2" charset="77"/>
            </a:endParaRPr>
          </a:p>
          <a:p>
            <a:endParaRPr lang="es-MX" sz="2000" dirty="0">
              <a:solidFill>
                <a:srgbClr val="3285D0"/>
              </a:solidFill>
              <a:latin typeface="Montserrat" pitchFamily="2" charset="77"/>
            </a:endParaRPr>
          </a:p>
          <a:p>
            <a:r>
              <a:rPr lang="es-MX" sz="2000" dirty="0">
                <a:solidFill>
                  <a:srgbClr val="3285D0"/>
                </a:solidFill>
                <a:latin typeface="Montserrat" pitchFamily="2" charset="77"/>
              </a:rPr>
              <a:t>3. Garífuna</a:t>
            </a:r>
          </a:p>
          <a:p>
            <a:endParaRPr lang="es-MX" sz="2000" dirty="0">
              <a:solidFill>
                <a:srgbClr val="3285D0"/>
              </a:solidFill>
              <a:latin typeface="Montserrat" pitchFamily="2" charset="77"/>
            </a:endParaRPr>
          </a:p>
          <a:p>
            <a:r>
              <a:rPr lang="es-MX" sz="2000" dirty="0">
                <a:solidFill>
                  <a:srgbClr val="3285D0"/>
                </a:solidFill>
                <a:latin typeface="Montserrat" pitchFamily="2" charset="77"/>
              </a:rPr>
              <a:t>4. Mestizo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40A53449-5E37-064A-9BE1-FEA65A89046A}"/>
              </a:ext>
            </a:extLst>
          </p:cNvPr>
          <p:cNvSpPr/>
          <p:nvPr/>
        </p:nvSpPr>
        <p:spPr>
          <a:xfrm>
            <a:off x="485990" y="259742"/>
            <a:ext cx="34465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1050" b="1" dirty="0">
                <a:solidFill>
                  <a:schemeClr val="bg1"/>
                </a:solidFill>
                <a:latin typeface="Montserrat SemiBold" pitchFamily="2" charset="77"/>
              </a:rPr>
              <a:t>COMISIÓN PRESIDENCIAL</a:t>
            </a:r>
          </a:p>
          <a:p>
            <a:r>
              <a:rPr lang="es-GT" sz="1050" b="1" dirty="0">
                <a:solidFill>
                  <a:schemeClr val="bg1"/>
                </a:solidFill>
                <a:latin typeface="Montserrat SemiBold" pitchFamily="2" charset="77"/>
              </a:rPr>
              <a:t>CONTRA LA DISCRIMINACIÓN Y EL RACISMO CONTRA LOS PUEBLOS INDÍGNAS EN GUATEMALA 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CF6E35FD-8DF9-1943-BE64-C364E8F4E799}"/>
              </a:ext>
            </a:extLst>
          </p:cNvPr>
          <p:cNvSpPr/>
          <p:nvPr/>
        </p:nvSpPr>
        <p:spPr>
          <a:xfrm>
            <a:off x="471590" y="222908"/>
            <a:ext cx="14400" cy="7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8" name="Rectángulo 7"/>
          <p:cNvSpPr/>
          <p:nvPr/>
        </p:nvSpPr>
        <p:spPr>
          <a:xfrm>
            <a:off x="219354" y="6368500"/>
            <a:ext cx="2772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#</a:t>
            </a:r>
            <a:r>
              <a:rPr lang="es-GT" sz="900" dirty="0" err="1">
                <a:solidFill>
                  <a:srgbClr val="3F3F4B"/>
                </a:solidFill>
                <a:latin typeface="Montserrat ExtraBold" panose="00000900000000000000" pitchFamily="50" charset="0"/>
              </a:rPr>
              <a:t>NoMásDiscriminación</a:t>
            </a:r>
            <a: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/>
            </a:r>
            <a:b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</a:br>
            <a:r>
              <a:rPr lang="es-MX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#</a:t>
            </a:r>
            <a:r>
              <a:rPr lang="es-MX" sz="900" dirty="0" err="1">
                <a:solidFill>
                  <a:srgbClr val="3F3F4B"/>
                </a:solidFill>
                <a:latin typeface="Montserrat ExtraBold" panose="00000900000000000000" pitchFamily="50" charset="0"/>
              </a:rPr>
              <a:t>ArmoníaEnGuatemala</a:t>
            </a:r>
            <a:r>
              <a:rPr lang="es-MX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 </a:t>
            </a:r>
            <a:endParaRPr lang="es-GT" sz="900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261" y="6464607"/>
            <a:ext cx="3415321" cy="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88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FD59EE55-70F0-0641-8B3C-0C967CC2A542}"/>
              </a:ext>
            </a:extLst>
          </p:cNvPr>
          <p:cNvSpPr/>
          <p:nvPr/>
        </p:nvSpPr>
        <p:spPr>
          <a:xfrm>
            <a:off x="9645450" y="2002743"/>
            <a:ext cx="2559076" cy="4908365"/>
          </a:xfrm>
          <a:prstGeom prst="rect">
            <a:avLst/>
          </a:prstGeom>
          <a:solidFill>
            <a:srgbClr val="0F36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>
              <a:highlight>
                <a:srgbClr val="000080"/>
              </a:highlight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F38B1A95-65BE-0E49-B48F-EA28A8F4B5BF}"/>
              </a:ext>
            </a:extLst>
          </p:cNvPr>
          <p:cNvGrpSpPr/>
          <p:nvPr/>
        </p:nvGrpSpPr>
        <p:grpSpPr>
          <a:xfrm>
            <a:off x="9980923" y="5953002"/>
            <a:ext cx="2203782" cy="784830"/>
            <a:chOff x="9948387" y="5873099"/>
            <a:chExt cx="2203782" cy="784830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8DF35E87-EDCC-074A-9B18-2F90D19684B7}"/>
                </a:ext>
              </a:extLst>
            </p:cNvPr>
            <p:cNvSpPr/>
            <p:nvPr/>
          </p:nvSpPr>
          <p:spPr>
            <a:xfrm>
              <a:off x="9948387" y="5873099"/>
              <a:ext cx="2203782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GT" sz="900" b="1" dirty="0">
                  <a:solidFill>
                    <a:schemeClr val="bg1"/>
                  </a:solidFill>
                  <a:latin typeface="Montserrat SemiBold" pitchFamily="2" charset="77"/>
                </a:rPr>
                <a:t>COMISIÓN PRESIDENCIAL</a:t>
              </a:r>
            </a:p>
            <a:p>
              <a:r>
                <a:rPr lang="es-GT" sz="900" b="1" dirty="0">
                  <a:solidFill>
                    <a:schemeClr val="bg1"/>
                  </a:solidFill>
                  <a:latin typeface="Montserrat SemiBold" pitchFamily="2" charset="77"/>
                </a:rPr>
                <a:t>CONTRA LA DISCRIMINACIÓN Y EL RACISMO CONTRA LOS PUEBLOS INDÍGNAS EN GUATEMALA </a:t>
              </a:r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676DC667-CBEA-BA47-A8E5-A8409307C3A5}"/>
                </a:ext>
              </a:extLst>
            </p:cNvPr>
            <p:cNvSpPr/>
            <p:nvPr/>
          </p:nvSpPr>
          <p:spPr>
            <a:xfrm>
              <a:off x="9948387" y="5899635"/>
              <a:ext cx="14400" cy="72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/>
            </a:p>
          </p:txBody>
        </p:sp>
      </p:grpSp>
      <p:sp>
        <p:nvSpPr>
          <p:cNvPr id="10" name="Rectángulo 9">
            <a:extLst>
              <a:ext uri="{FF2B5EF4-FFF2-40B4-BE49-F238E27FC236}">
                <a16:creationId xmlns:a16="http://schemas.microsoft.com/office/drawing/2014/main" id="{BAF234BF-9BE2-CE4F-B755-A49FEF4E2B9A}"/>
              </a:ext>
            </a:extLst>
          </p:cNvPr>
          <p:cNvSpPr/>
          <p:nvPr/>
        </p:nvSpPr>
        <p:spPr>
          <a:xfrm>
            <a:off x="598095" y="1164863"/>
            <a:ext cx="737433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solidFill>
                  <a:srgbClr val="00223B"/>
                </a:solidFill>
                <a:latin typeface="Montserrat Medium" pitchFamily="2" charset="77"/>
              </a:rPr>
              <a:t>AUTOIDENTIFICACIÓN</a:t>
            </a:r>
          </a:p>
          <a:p>
            <a:pPr algn="ctr"/>
            <a:endParaRPr lang="es-MX" sz="2000" b="1" dirty="0">
              <a:solidFill>
                <a:srgbClr val="00223B"/>
              </a:solidFill>
              <a:latin typeface="Montserrat Medium" pitchFamily="2" charset="77"/>
            </a:endParaRPr>
          </a:p>
          <a:p>
            <a:pPr algn="just"/>
            <a:r>
              <a:rPr lang="es-MX" sz="2000" b="1" dirty="0">
                <a:solidFill>
                  <a:srgbClr val="00223B"/>
                </a:solidFill>
                <a:latin typeface="Montserrat Medium" pitchFamily="2" charset="77"/>
              </a:rPr>
              <a:t>Es el ejercicio efectivo del derecho a reconocerse como parte de un pueblo, de preservar el derecho soberano y el poder de decidir quién pertenece a un pueblo indígena sin interferencia externa.  (Convenido 169 de la  OIT ratificado por Estado de Guatemala por medio del Decreto 9-96)</a:t>
            </a:r>
          </a:p>
          <a:p>
            <a:pPr algn="just"/>
            <a:endParaRPr lang="es-MX" sz="2000" b="1" dirty="0">
              <a:solidFill>
                <a:srgbClr val="00223B"/>
              </a:solidFill>
              <a:latin typeface="Montserrat Medium" pitchFamily="2" charset="77"/>
            </a:endParaRPr>
          </a:p>
          <a:p>
            <a:pPr algn="just"/>
            <a:r>
              <a:rPr lang="es-MX" sz="2000" b="1" dirty="0">
                <a:solidFill>
                  <a:srgbClr val="00223B"/>
                </a:solidFill>
                <a:latin typeface="Montserrat Medium" pitchFamily="2" charset="77"/>
              </a:rPr>
              <a:t>Los pueblos indígenas tienen derecho a determinar su propia identidad o pertenencia conforme a sus costumbres y tradiciones.  Ello no menoscaba el derecho de las personas indígenas a obtener la ciudadanía de los Estados en que viven. (Declaración de la ONU sobre los Derechos de los Pueblos Indígenas).</a:t>
            </a:r>
          </a:p>
          <a:p>
            <a:r>
              <a:rPr lang="es-GT" sz="2000" b="1" dirty="0">
                <a:solidFill>
                  <a:srgbClr val="00223B"/>
                </a:solidFill>
                <a:latin typeface="Montserrat Medium" pitchFamily="2" charset="77"/>
              </a:rPr>
              <a:t>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B9F1D2F-F786-D9B9-1704-B076A37A42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962028" y="26719"/>
            <a:ext cx="1925920" cy="192592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219354" y="6368500"/>
            <a:ext cx="2772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#</a:t>
            </a:r>
            <a:r>
              <a:rPr lang="es-GT" sz="900" dirty="0" err="1">
                <a:solidFill>
                  <a:srgbClr val="3F3F4B"/>
                </a:solidFill>
                <a:latin typeface="Montserrat ExtraBold" panose="00000900000000000000" pitchFamily="50" charset="0"/>
              </a:rPr>
              <a:t>NoMásDiscriminación</a:t>
            </a:r>
            <a: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/>
            </a:r>
            <a:b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</a:br>
            <a:r>
              <a:rPr lang="es-MX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#</a:t>
            </a:r>
            <a:r>
              <a:rPr lang="es-MX" sz="900" dirty="0" err="1">
                <a:solidFill>
                  <a:srgbClr val="3F3F4B"/>
                </a:solidFill>
                <a:latin typeface="Montserrat ExtraBold" panose="00000900000000000000" pitchFamily="50" charset="0"/>
              </a:rPr>
              <a:t>ArmoníaEnGuatemala</a:t>
            </a:r>
            <a:r>
              <a:rPr lang="es-MX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 </a:t>
            </a:r>
            <a:endParaRPr lang="es-GT" sz="900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261" y="6464607"/>
            <a:ext cx="3415321" cy="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03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90ADA6C-D4C5-888C-31B9-6E5E72A62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99117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7830D891-A042-6741-AE39-56F2CC9A1FF2}"/>
              </a:ext>
            </a:extLst>
          </p:cNvPr>
          <p:cNvSpPr/>
          <p:nvPr/>
        </p:nvSpPr>
        <p:spPr>
          <a:xfrm>
            <a:off x="1449639" y="1590661"/>
            <a:ext cx="929272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dirty="0">
                <a:solidFill>
                  <a:srgbClr val="3285D0"/>
                </a:solidFill>
                <a:latin typeface="Montserrat" pitchFamily="2" charset="77"/>
              </a:rPr>
              <a:t> PERTENENCIA</a:t>
            </a:r>
          </a:p>
          <a:p>
            <a:pPr algn="ctr"/>
            <a:r>
              <a:rPr lang="es-MX" sz="2000" dirty="0">
                <a:solidFill>
                  <a:srgbClr val="3285D0"/>
                </a:solidFill>
                <a:latin typeface="Montserrat" pitchFamily="2" charset="77"/>
              </a:rPr>
              <a:t>Los pueblos y las personas indígenas tienen derecho a pertenecer a una comunidad o nación  indígena, de conformidad con las tradiciones y costumbres de la comunidad o nación de que se trate.  No puede resultar ninguna discriminación de ningún tipo del ejercicio de ese derecho.  (Declaración de la ONU sobre los Derechos de los Pueblos Indígenas).</a:t>
            </a:r>
          </a:p>
          <a:p>
            <a:endParaRPr lang="es-MX" sz="2000" dirty="0">
              <a:solidFill>
                <a:srgbClr val="3285D0"/>
              </a:solidFill>
              <a:latin typeface="Montserrat" pitchFamily="2" charset="77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40A53449-5E37-064A-9BE1-FEA65A89046A}"/>
              </a:ext>
            </a:extLst>
          </p:cNvPr>
          <p:cNvSpPr/>
          <p:nvPr/>
        </p:nvSpPr>
        <p:spPr>
          <a:xfrm>
            <a:off x="485990" y="259742"/>
            <a:ext cx="34465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1050" b="1" dirty="0">
                <a:solidFill>
                  <a:schemeClr val="bg1"/>
                </a:solidFill>
                <a:latin typeface="Montserrat SemiBold" pitchFamily="2" charset="77"/>
              </a:rPr>
              <a:t>COMISIÓN PRESIDENCIAL</a:t>
            </a:r>
          </a:p>
          <a:p>
            <a:r>
              <a:rPr lang="es-GT" sz="1050" b="1" dirty="0">
                <a:solidFill>
                  <a:schemeClr val="bg1"/>
                </a:solidFill>
                <a:latin typeface="Montserrat SemiBold" pitchFamily="2" charset="77"/>
              </a:rPr>
              <a:t>CONTRA LA DISCRIMINACIÓN Y EL RACISMO CONTRA LOS PUEBLOS INDÍGNAS EN GUATEMALA 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CF6E35FD-8DF9-1943-BE64-C364E8F4E799}"/>
              </a:ext>
            </a:extLst>
          </p:cNvPr>
          <p:cNvSpPr/>
          <p:nvPr/>
        </p:nvSpPr>
        <p:spPr>
          <a:xfrm>
            <a:off x="471590" y="222908"/>
            <a:ext cx="14400" cy="7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8" name="Rectángulo 7"/>
          <p:cNvSpPr/>
          <p:nvPr/>
        </p:nvSpPr>
        <p:spPr>
          <a:xfrm>
            <a:off x="219354" y="6368500"/>
            <a:ext cx="2772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#</a:t>
            </a:r>
            <a:r>
              <a:rPr lang="es-GT" sz="900" dirty="0" err="1">
                <a:solidFill>
                  <a:srgbClr val="3F3F4B"/>
                </a:solidFill>
                <a:latin typeface="Montserrat ExtraBold" panose="00000900000000000000" pitchFamily="50" charset="0"/>
              </a:rPr>
              <a:t>NoMásDiscriminación</a:t>
            </a:r>
            <a: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/>
            </a:r>
            <a:b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</a:br>
            <a:r>
              <a:rPr lang="es-MX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#</a:t>
            </a:r>
            <a:r>
              <a:rPr lang="es-MX" sz="900" dirty="0" err="1">
                <a:solidFill>
                  <a:srgbClr val="3F3F4B"/>
                </a:solidFill>
                <a:latin typeface="Montserrat ExtraBold" panose="00000900000000000000" pitchFamily="50" charset="0"/>
              </a:rPr>
              <a:t>ArmoníaEnGuatemala</a:t>
            </a:r>
            <a:r>
              <a:rPr lang="es-MX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 </a:t>
            </a:r>
            <a:endParaRPr lang="es-GT" sz="900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261" y="6464607"/>
            <a:ext cx="3415321" cy="27322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E7E482FC-81D9-FC6A-DCFD-6E66DDACD7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3505" y="3813955"/>
            <a:ext cx="5024989" cy="255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0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FD59EE55-70F0-0641-8B3C-0C967CC2A542}"/>
              </a:ext>
            </a:extLst>
          </p:cNvPr>
          <p:cNvSpPr/>
          <p:nvPr/>
        </p:nvSpPr>
        <p:spPr>
          <a:xfrm>
            <a:off x="9645450" y="2002743"/>
            <a:ext cx="2559076" cy="4908365"/>
          </a:xfrm>
          <a:prstGeom prst="rect">
            <a:avLst/>
          </a:prstGeom>
          <a:solidFill>
            <a:srgbClr val="0F36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>
              <a:highlight>
                <a:srgbClr val="000080"/>
              </a:highlight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F38B1A95-65BE-0E49-B48F-EA28A8F4B5BF}"/>
              </a:ext>
            </a:extLst>
          </p:cNvPr>
          <p:cNvGrpSpPr/>
          <p:nvPr/>
        </p:nvGrpSpPr>
        <p:grpSpPr>
          <a:xfrm>
            <a:off x="9980923" y="5953002"/>
            <a:ext cx="2203782" cy="784830"/>
            <a:chOff x="9948387" y="5873099"/>
            <a:chExt cx="2203782" cy="784830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8DF35E87-EDCC-074A-9B18-2F90D19684B7}"/>
                </a:ext>
              </a:extLst>
            </p:cNvPr>
            <p:cNvSpPr/>
            <p:nvPr/>
          </p:nvSpPr>
          <p:spPr>
            <a:xfrm>
              <a:off x="9948387" y="5873099"/>
              <a:ext cx="2203782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GT" sz="900" b="1" dirty="0">
                  <a:solidFill>
                    <a:schemeClr val="bg1"/>
                  </a:solidFill>
                  <a:latin typeface="Montserrat SemiBold" pitchFamily="2" charset="77"/>
                </a:rPr>
                <a:t>COMISIÓN PRESIDENCIAL</a:t>
              </a:r>
            </a:p>
            <a:p>
              <a:r>
                <a:rPr lang="es-GT" sz="900" b="1" dirty="0">
                  <a:solidFill>
                    <a:schemeClr val="bg1"/>
                  </a:solidFill>
                  <a:latin typeface="Montserrat SemiBold" pitchFamily="2" charset="77"/>
                </a:rPr>
                <a:t>CONTRA LA DISCRIMINACIÓN Y EL RACISMO CONTRA LOS PUEBLOS INDÍGNAS EN GUATEMALA </a:t>
              </a:r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676DC667-CBEA-BA47-A8E5-A8409307C3A5}"/>
                </a:ext>
              </a:extLst>
            </p:cNvPr>
            <p:cNvSpPr/>
            <p:nvPr/>
          </p:nvSpPr>
          <p:spPr>
            <a:xfrm>
              <a:off x="9948387" y="5899635"/>
              <a:ext cx="14400" cy="72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/>
            </a:p>
          </p:txBody>
        </p:sp>
      </p:grpSp>
      <p:sp>
        <p:nvSpPr>
          <p:cNvPr id="10" name="Rectángulo 9">
            <a:extLst>
              <a:ext uri="{FF2B5EF4-FFF2-40B4-BE49-F238E27FC236}">
                <a16:creationId xmlns:a16="http://schemas.microsoft.com/office/drawing/2014/main" id="{BAF234BF-9BE2-CE4F-B755-A49FEF4E2B9A}"/>
              </a:ext>
            </a:extLst>
          </p:cNvPr>
          <p:cNvSpPr/>
          <p:nvPr/>
        </p:nvSpPr>
        <p:spPr>
          <a:xfrm>
            <a:off x="1269960" y="793388"/>
            <a:ext cx="78172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solidFill>
                  <a:srgbClr val="00223B"/>
                </a:solidFill>
                <a:latin typeface="Montserrat Medium" pitchFamily="2" charset="77"/>
              </a:rPr>
              <a:t>LA AUTOIDENTIFICACIÓN ES UNA DEMANDA PARA LA VISIBILIZACIÓN DE LOS PUEBLOS INDÍGENAS EN LAS ESTADÍSTICAS OFICIALES. </a:t>
            </a:r>
          </a:p>
          <a:p>
            <a:endParaRPr lang="es-GT" sz="2000" b="1" dirty="0">
              <a:solidFill>
                <a:srgbClr val="00223B"/>
              </a:solidFill>
              <a:latin typeface="Montserrat Medium" pitchFamily="2" charset="77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B9F1D2F-F786-D9B9-1704-B076A37A42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962028" y="26719"/>
            <a:ext cx="1925920" cy="192592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219354" y="6368500"/>
            <a:ext cx="2772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#</a:t>
            </a:r>
            <a:r>
              <a:rPr lang="es-GT" sz="900" dirty="0" err="1">
                <a:solidFill>
                  <a:srgbClr val="3F3F4B"/>
                </a:solidFill>
                <a:latin typeface="Montserrat ExtraBold" panose="00000900000000000000" pitchFamily="50" charset="0"/>
              </a:rPr>
              <a:t>NoMásDiscriminación</a:t>
            </a:r>
            <a: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/>
            </a:r>
            <a:b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</a:br>
            <a:r>
              <a:rPr lang="es-MX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#</a:t>
            </a:r>
            <a:r>
              <a:rPr lang="es-MX" sz="900" dirty="0" err="1">
                <a:solidFill>
                  <a:srgbClr val="3F3F4B"/>
                </a:solidFill>
                <a:latin typeface="Montserrat ExtraBold" panose="00000900000000000000" pitchFamily="50" charset="0"/>
              </a:rPr>
              <a:t>ArmoníaEnGuatemala</a:t>
            </a:r>
            <a:r>
              <a:rPr lang="es-MX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 </a:t>
            </a:r>
            <a:endParaRPr lang="es-GT" sz="900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261" y="6464607"/>
            <a:ext cx="3415321" cy="27322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B527286-081E-3A88-8B8D-BA0D276DD6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743" y="2802703"/>
            <a:ext cx="2767824" cy="184724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43B6817-0935-F5D6-DF8F-CAF1C980A6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1936" y="1763245"/>
            <a:ext cx="2773920" cy="207891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D02EEBE-619A-F6E7-5F2E-F473A4357B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1610" y="2477059"/>
            <a:ext cx="2658086" cy="199356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2C37DE2-3FE2-28AC-5660-689358A2C6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8681" y="3895994"/>
            <a:ext cx="2633700" cy="19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87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90ADA6C-D4C5-888C-31B9-6E5E72A62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99117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7830D891-A042-6741-AE39-56F2CC9A1FF2}"/>
              </a:ext>
            </a:extLst>
          </p:cNvPr>
          <p:cNvSpPr/>
          <p:nvPr/>
        </p:nvSpPr>
        <p:spPr>
          <a:xfrm>
            <a:off x="1763261" y="2632127"/>
            <a:ext cx="9292722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6600" dirty="0">
                <a:solidFill>
                  <a:srgbClr val="3285D0"/>
                </a:solidFill>
                <a:latin typeface="Montserrat" pitchFamily="2" charset="77"/>
              </a:rPr>
              <a:t>¿QUIÉN SOY?</a:t>
            </a:r>
          </a:p>
          <a:p>
            <a:endParaRPr lang="es-MX" sz="2000" dirty="0">
              <a:solidFill>
                <a:srgbClr val="3285D0"/>
              </a:solidFill>
              <a:latin typeface="Montserrat" pitchFamily="2" charset="77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40A53449-5E37-064A-9BE1-FEA65A89046A}"/>
              </a:ext>
            </a:extLst>
          </p:cNvPr>
          <p:cNvSpPr/>
          <p:nvPr/>
        </p:nvSpPr>
        <p:spPr>
          <a:xfrm>
            <a:off x="485990" y="259742"/>
            <a:ext cx="34465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1050" b="1" dirty="0">
                <a:solidFill>
                  <a:schemeClr val="bg1"/>
                </a:solidFill>
                <a:latin typeface="Montserrat SemiBold" pitchFamily="2" charset="77"/>
              </a:rPr>
              <a:t>COMISIÓN PRESIDENCIAL</a:t>
            </a:r>
          </a:p>
          <a:p>
            <a:r>
              <a:rPr lang="es-GT" sz="1050" b="1" dirty="0">
                <a:solidFill>
                  <a:schemeClr val="bg1"/>
                </a:solidFill>
                <a:latin typeface="Montserrat SemiBold" pitchFamily="2" charset="77"/>
              </a:rPr>
              <a:t>CONTRA LA DISCRIMINACIÓN Y EL RACISMO CONTRA LOS PUEBLOS INDÍGNAS EN GUATEMALA 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CF6E35FD-8DF9-1943-BE64-C364E8F4E799}"/>
              </a:ext>
            </a:extLst>
          </p:cNvPr>
          <p:cNvSpPr/>
          <p:nvPr/>
        </p:nvSpPr>
        <p:spPr>
          <a:xfrm>
            <a:off x="471590" y="222908"/>
            <a:ext cx="14400" cy="7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8" name="Rectángulo 7"/>
          <p:cNvSpPr/>
          <p:nvPr/>
        </p:nvSpPr>
        <p:spPr>
          <a:xfrm>
            <a:off x="219354" y="6368500"/>
            <a:ext cx="2772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#</a:t>
            </a:r>
            <a:r>
              <a:rPr lang="es-GT" sz="900" dirty="0" err="1">
                <a:solidFill>
                  <a:srgbClr val="3F3F4B"/>
                </a:solidFill>
                <a:latin typeface="Montserrat ExtraBold" panose="00000900000000000000" pitchFamily="50" charset="0"/>
              </a:rPr>
              <a:t>NoMásDiscriminación</a:t>
            </a:r>
            <a: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/>
            </a:r>
            <a:b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</a:br>
            <a:r>
              <a:rPr lang="es-MX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#</a:t>
            </a:r>
            <a:r>
              <a:rPr lang="es-MX" sz="900" dirty="0" err="1">
                <a:solidFill>
                  <a:srgbClr val="3F3F4B"/>
                </a:solidFill>
                <a:latin typeface="Montserrat ExtraBold" panose="00000900000000000000" pitchFamily="50" charset="0"/>
              </a:rPr>
              <a:t>ArmoníaEnGuatemala</a:t>
            </a:r>
            <a:r>
              <a:rPr lang="es-MX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 </a:t>
            </a:r>
            <a:endParaRPr lang="es-GT" sz="900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261" y="6464607"/>
            <a:ext cx="3415321" cy="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6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FD59EE55-70F0-0641-8B3C-0C967CC2A542}"/>
              </a:ext>
            </a:extLst>
          </p:cNvPr>
          <p:cNvSpPr/>
          <p:nvPr/>
        </p:nvSpPr>
        <p:spPr>
          <a:xfrm>
            <a:off x="9645450" y="2002743"/>
            <a:ext cx="2559076" cy="4908365"/>
          </a:xfrm>
          <a:prstGeom prst="rect">
            <a:avLst/>
          </a:prstGeom>
          <a:solidFill>
            <a:srgbClr val="0F36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>
              <a:highlight>
                <a:srgbClr val="000080"/>
              </a:highlight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F38B1A95-65BE-0E49-B48F-EA28A8F4B5BF}"/>
              </a:ext>
            </a:extLst>
          </p:cNvPr>
          <p:cNvGrpSpPr/>
          <p:nvPr/>
        </p:nvGrpSpPr>
        <p:grpSpPr>
          <a:xfrm>
            <a:off x="9980923" y="5953002"/>
            <a:ext cx="2203782" cy="784830"/>
            <a:chOff x="9948387" y="5873099"/>
            <a:chExt cx="2203782" cy="784830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8DF35E87-EDCC-074A-9B18-2F90D19684B7}"/>
                </a:ext>
              </a:extLst>
            </p:cNvPr>
            <p:cNvSpPr/>
            <p:nvPr/>
          </p:nvSpPr>
          <p:spPr>
            <a:xfrm>
              <a:off x="9948387" y="5873099"/>
              <a:ext cx="2203782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GT" sz="900" b="1" dirty="0">
                  <a:solidFill>
                    <a:schemeClr val="bg1"/>
                  </a:solidFill>
                  <a:latin typeface="Montserrat SemiBold" pitchFamily="2" charset="77"/>
                </a:rPr>
                <a:t>COMISIÓN PRESIDENCIAL</a:t>
              </a:r>
            </a:p>
            <a:p>
              <a:r>
                <a:rPr lang="es-GT" sz="900" b="1" dirty="0">
                  <a:solidFill>
                    <a:schemeClr val="bg1"/>
                  </a:solidFill>
                  <a:latin typeface="Montserrat SemiBold" pitchFamily="2" charset="77"/>
                </a:rPr>
                <a:t>CONTRA LA DISCRIMINACIÓN Y EL RACISMO CONTRA LOS PUEBLOS INDÍGNAS EN GUATEMALA </a:t>
              </a:r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676DC667-CBEA-BA47-A8E5-A8409307C3A5}"/>
                </a:ext>
              </a:extLst>
            </p:cNvPr>
            <p:cNvSpPr/>
            <p:nvPr/>
          </p:nvSpPr>
          <p:spPr>
            <a:xfrm>
              <a:off x="9948387" y="5899635"/>
              <a:ext cx="14400" cy="72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/>
            </a:p>
          </p:txBody>
        </p:sp>
      </p:grpSp>
      <p:sp>
        <p:nvSpPr>
          <p:cNvPr id="10" name="Rectángulo 9">
            <a:extLst>
              <a:ext uri="{FF2B5EF4-FFF2-40B4-BE49-F238E27FC236}">
                <a16:creationId xmlns:a16="http://schemas.microsoft.com/office/drawing/2014/main" id="{BAF234BF-9BE2-CE4F-B755-A49FEF4E2B9A}"/>
              </a:ext>
            </a:extLst>
          </p:cNvPr>
          <p:cNvSpPr/>
          <p:nvPr/>
        </p:nvSpPr>
        <p:spPr>
          <a:xfrm>
            <a:off x="1127732" y="1303689"/>
            <a:ext cx="496826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solidFill>
                  <a:srgbClr val="00223B"/>
                </a:solidFill>
                <a:latin typeface="Montserrat Medium" pitchFamily="2" charset="77"/>
              </a:rPr>
              <a:t>IMPORTANCIA DEL EJERCICIO DEL DERECHO A LA AUTOIDENTIFICACIÓN</a:t>
            </a:r>
          </a:p>
          <a:p>
            <a:endParaRPr lang="es-MX" sz="2000" b="1" dirty="0">
              <a:solidFill>
                <a:srgbClr val="00223B"/>
              </a:solidFill>
              <a:latin typeface="Montserrat Medium" pitchFamily="2" charset="77"/>
            </a:endParaRPr>
          </a:p>
          <a:p>
            <a:r>
              <a:rPr lang="es-MX" sz="2000" b="1" dirty="0">
                <a:solidFill>
                  <a:srgbClr val="00223B"/>
                </a:solidFill>
                <a:latin typeface="Montserrat Medium" pitchFamily="2" charset="77"/>
              </a:rPr>
              <a:t>La autoidentificación responde al progresivo reconocimiento de los derechos individuales y colectivos de los Pueblos Indígenas, establecidos en instrumentos nacionales e internacionales ratificados por el Estado.</a:t>
            </a:r>
          </a:p>
          <a:p>
            <a:endParaRPr lang="es-MX" sz="2000" b="1" dirty="0">
              <a:solidFill>
                <a:srgbClr val="00223B"/>
              </a:solidFill>
              <a:latin typeface="Montserrat Medium" pitchFamily="2" charset="77"/>
            </a:endParaRPr>
          </a:p>
          <a:p>
            <a:r>
              <a:rPr lang="es-MX" sz="2000" b="1" dirty="0">
                <a:solidFill>
                  <a:srgbClr val="00223B"/>
                </a:solidFill>
                <a:latin typeface="Montserrat Medium" pitchFamily="2" charset="77"/>
              </a:rPr>
              <a:t>Además de ser un derecho, es una nueva forma para medir la diferencia cultural. </a:t>
            </a:r>
          </a:p>
          <a:p>
            <a:r>
              <a:rPr lang="es-GT" sz="2000" b="1" dirty="0">
                <a:solidFill>
                  <a:srgbClr val="00223B"/>
                </a:solidFill>
                <a:latin typeface="Montserrat Medium" pitchFamily="2" charset="77"/>
              </a:rPr>
              <a:t>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B9F1D2F-F786-D9B9-1704-B076A37A42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962028" y="26719"/>
            <a:ext cx="1925920" cy="192592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219354" y="6368500"/>
            <a:ext cx="2772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#</a:t>
            </a:r>
            <a:r>
              <a:rPr lang="es-GT" sz="900" dirty="0" err="1">
                <a:solidFill>
                  <a:srgbClr val="3F3F4B"/>
                </a:solidFill>
                <a:latin typeface="Montserrat ExtraBold" panose="00000900000000000000" pitchFamily="50" charset="0"/>
              </a:rPr>
              <a:t>NoMásDiscriminación</a:t>
            </a:r>
            <a: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/>
            </a:r>
            <a:b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</a:br>
            <a:r>
              <a:rPr lang="es-MX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#</a:t>
            </a:r>
            <a:r>
              <a:rPr lang="es-MX" sz="900" dirty="0" err="1">
                <a:solidFill>
                  <a:srgbClr val="3F3F4B"/>
                </a:solidFill>
                <a:latin typeface="Montserrat ExtraBold" panose="00000900000000000000" pitchFamily="50" charset="0"/>
              </a:rPr>
              <a:t>ArmoníaEnGuatemala</a:t>
            </a:r>
            <a:r>
              <a:rPr lang="es-MX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 </a:t>
            </a:r>
            <a:endParaRPr lang="es-GT" sz="900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261" y="6464607"/>
            <a:ext cx="3415321" cy="2732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7517C70-CBE9-CD91-8AFF-A32C9A691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0224" y="1815308"/>
            <a:ext cx="5178363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4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721BEEC-37AF-0213-3867-363C984E2E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" t="32190" r="435" b="30210"/>
          <a:stretch/>
        </p:blipFill>
        <p:spPr>
          <a:xfrm>
            <a:off x="-1" y="3331922"/>
            <a:ext cx="12338137" cy="3526078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97B1B6EE-51D2-2508-9A78-03E7914C5805}"/>
              </a:ext>
            </a:extLst>
          </p:cNvPr>
          <p:cNvSpPr/>
          <p:nvPr/>
        </p:nvSpPr>
        <p:spPr>
          <a:xfrm>
            <a:off x="0" y="-613777"/>
            <a:ext cx="12338137" cy="3945699"/>
          </a:xfrm>
          <a:prstGeom prst="rect">
            <a:avLst/>
          </a:prstGeom>
          <a:solidFill>
            <a:srgbClr val="062A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30FAEAE-11BF-AA4C-B214-FF4C67AF5EC6}"/>
              </a:ext>
            </a:extLst>
          </p:cNvPr>
          <p:cNvSpPr/>
          <p:nvPr/>
        </p:nvSpPr>
        <p:spPr>
          <a:xfrm>
            <a:off x="2414709" y="758908"/>
            <a:ext cx="73625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GT" sz="2400" dirty="0">
                <a:solidFill>
                  <a:schemeClr val="bg1"/>
                </a:solidFill>
                <a:latin typeface="Montserrat" pitchFamily="2" charset="77"/>
              </a:rPr>
              <a:t>IMPORTANCIA DE LA IDENTIDAD</a:t>
            </a:r>
            <a:endParaRPr lang="es-MX" sz="2400" b="1" dirty="0">
              <a:solidFill>
                <a:srgbClr val="3285D0"/>
              </a:solidFill>
              <a:latin typeface="Montserrat" pitchFamily="2" charset="77"/>
            </a:endParaRPr>
          </a:p>
          <a:p>
            <a:pPr algn="ctr"/>
            <a:r>
              <a:rPr lang="es-MX" sz="2400" b="1" dirty="0">
                <a:solidFill>
                  <a:srgbClr val="3285D0"/>
                </a:solidFill>
                <a:latin typeface="Montserrat" pitchFamily="2" charset="77"/>
              </a:rPr>
              <a:t>Y </a:t>
            </a:r>
          </a:p>
          <a:p>
            <a:pPr algn="ctr"/>
            <a:r>
              <a:rPr lang="es-MX" sz="2400" b="1" dirty="0">
                <a:solidFill>
                  <a:srgbClr val="3285D0"/>
                </a:solidFill>
                <a:latin typeface="Montserrat" pitchFamily="2" charset="77"/>
              </a:rPr>
              <a:t>EL DERECHO A LA AUTOIDENTIFICACIÓN</a:t>
            </a:r>
          </a:p>
        </p:txBody>
      </p:sp>
    </p:spTree>
    <p:extLst>
      <p:ext uri="{BB962C8B-B14F-4D97-AF65-F5344CB8AC3E}">
        <p14:creationId xmlns:p14="http://schemas.microsoft.com/office/powerpoint/2010/main" val="122433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90ADA6C-D4C5-888C-31B9-6E5E72A62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99117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40A53449-5E37-064A-9BE1-FEA65A89046A}"/>
              </a:ext>
            </a:extLst>
          </p:cNvPr>
          <p:cNvSpPr/>
          <p:nvPr/>
        </p:nvSpPr>
        <p:spPr>
          <a:xfrm>
            <a:off x="485990" y="259742"/>
            <a:ext cx="34465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1050" b="1" dirty="0">
                <a:solidFill>
                  <a:schemeClr val="bg1"/>
                </a:solidFill>
                <a:latin typeface="Montserrat SemiBold" pitchFamily="2" charset="77"/>
              </a:rPr>
              <a:t>COMISIÓN PRESIDENCIAL</a:t>
            </a:r>
          </a:p>
          <a:p>
            <a:r>
              <a:rPr lang="es-GT" sz="1050" b="1" dirty="0">
                <a:solidFill>
                  <a:schemeClr val="bg1"/>
                </a:solidFill>
                <a:latin typeface="Montserrat SemiBold" pitchFamily="2" charset="77"/>
              </a:rPr>
              <a:t>CONTRA LA DISCRIMINACIÓN Y EL RACISMO CONTRA LOS PUEBLOS INDÍGNAS EN GUATEMALA 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CF6E35FD-8DF9-1943-BE64-C364E8F4E799}"/>
              </a:ext>
            </a:extLst>
          </p:cNvPr>
          <p:cNvSpPr/>
          <p:nvPr/>
        </p:nvSpPr>
        <p:spPr>
          <a:xfrm>
            <a:off x="471590" y="222908"/>
            <a:ext cx="14400" cy="7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8" name="Rectángulo 7"/>
          <p:cNvSpPr/>
          <p:nvPr/>
        </p:nvSpPr>
        <p:spPr>
          <a:xfrm>
            <a:off x="219354" y="6368500"/>
            <a:ext cx="2772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#</a:t>
            </a:r>
            <a:r>
              <a:rPr lang="es-GT" sz="900" dirty="0" err="1">
                <a:solidFill>
                  <a:srgbClr val="3F3F4B"/>
                </a:solidFill>
                <a:latin typeface="Montserrat ExtraBold" panose="00000900000000000000" pitchFamily="50" charset="0"/>
              </a:rPr>
              <a:t>NoMásDiscriminación</a:t>
            </a:r>
            <a: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/>
            </a:r>
            <a:b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</a:br>
            <a:r>
              <a:rPr lang="es-MX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#</a:t>
            </a:r>
            <a:r>
              <a:rPr lang="es-MX" sz="900" dirty="0" err="1">
                <a:solidFill>
                  <a:srgbClr val="3F3F4B"/>
                </a:solidFill>
                <a:latin typeface="Montserrat ExtraBold" panose="00000900000000000000" pitchFamily="50" charset="0"/>
              </a:rPr>
              <a:t>ArmoníaEnGuatemala</a:t>
            </a:r>
            <a:r>
              <a:rPr lang="es-MX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 </a:t>
            </a:r>
            <a:endParaRPr lang="es-GT" sz="900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261" y="6464607"/>
            <a:ext cx="3415321" cy="27322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DCD0CA9-9FC2-07A8-1E03-7B882CEF86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354" y="1786627"/>
            <a:ext cx="2597605" cy="328474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E482842-918D-1E97-C9CA-D5EDB0D43C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6113" y="666047"/>
            <a:ext cx="6164712" cy="593221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6B0E664-FDA3-373D-68C6-A619739BB8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4154" y="1660407"/>
            <a:ext cx="4108629" cy="401034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8901D2A-EB79-BC08-3DD1-996EF57151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15438" y="2602288"/>
            <a:ext cx="2757208" cy="232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0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90ADA6C-D4C5-888C-31B9-6E5E72A62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99117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40A53449-5E37-064A-9BE1-FEA65A89046A}"/>
              </a:ext>
            </a:extLst>
          </p:cNvPr>
          <p:cNvSpPr/>
          <p:nvPr/>
        </p:nvSpPr>
        <p:spPr>
          <a:xfrm>
            <a:off x="485990" y="259742"/>
            <a:ext cx="34465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1050" b="1" dirty="0">
                <a:solidFill>
                  <a:schemeClr val="bg1"/>
                </a:solidFill>
                <a:latin typeface="Montserrat SemiBold" pitchFamily="2" charset="77"/>
              </a:rPr>
              <a:t>COMISIÓN PRESIDENCIAL</a:t>
            </a:r>
          </a:p>
          <a:p>
            <a:r>
              <a:rPr lang="es-GT" sz="1050" b="1" dirty="0">
                <a:solidFill>
                  <a:schemeClr val="bg1"/>
                </a:solidFill>
                <a:latin typeface="Montserrat SemiBold" pitchFamily="2" charset="77"/>
              </a:rPr>
              <a:t>CONTRA LA DISCRIMINACIÓN Y EL RACISMO CONTRA LOS PUEBLOS INDÍGNAS EN GUATEMALA 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CF6E35FD-8DF9-1943-BE64-C364E8F4E799}"/>
              </a:ext>
            </a:extLst>
          </p:cNvPr>
          <p:cNvSpPr/>
          <p:nvPr/>
        </p:nvSpPr>
        <p:spPr>
          <a:xfrm>
            <a:off x="471590" y="222908"/>
            <a:ext cx="14400" cy="7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8" name="Rectángulo 7"/>
          <p:cNvSpPr/>
          <p:nvPr/>
        </p:nvSpPr>
        <p:spPr>
          <a:xfrm>
            <a:off x="219354" y="6368500"/>
            <a:ext cx="2772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#</a:t>
            </a:r>
            <a:r>
              <a:rPr lang="es-GT" sz="900" dirty="0" err="1">
                <a:solidFill>
                  <a:srgbClr val="3F3F4B"/>
                </a:solidFill>
                <a:latin typeface="Montserrat ExtraBold" panose="00000900000000000000" pitchFamily="50" charset="0"/>
              </a:rPr>
              <a:t>NoMásDiscriminación</a:t>
            </a:r>
            <a: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/>
            </a:r>
            <a:b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</a:br>
            <a:r>
              <a:rPr lang="es-MX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#</a:t>
            </a:r>
            <a:r>
              <a:rPr lang="es-MX" sz="900" dirty="0" err="1">
                <a:solidFill>
                  <a:srgbClr val="3F3F4B"/>
                </a:solidFill>
                <a:latin typeface="Montserrat ExtraBold" panose="00000900000000000000" pitchFamily="50" charset="0"/>
              </a:rPr>
              <a:t>ArmoníaEnGuatemala</a:t>
            </a:r>
            <a:r>
              <a:rPr lang="es-MX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 </a:t>
            </a:r>
            <a:endParaRPr lang="es-GT" sz="900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261" y="6464607"/>
            <a:ext cx="3415321" cy="27322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DCD0CA9-9FC2-07A8-1E03-7B882CEF86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354" y="1786627"/>
            <a:ext cx="2597605" cy="328474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0DAD87C-C012-076C-1C9A-4224E6200561}"/>
              </a:ext>
            </a:extLst>
          </p:cNvPr>
          <p:cNvSpPr txBox="1"/>
          <p:nvPr/>
        </p:nvSpPr>
        <p:spPr>
          <a:xfrm>
            <a:off x="3583858" y="1786627"/>
            <a:ext cx="77576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GABINETE ESPECÍFICO DE DESARROLLO SOCIAL</a:t>
            </a:r>
          </a:p>
          <a:p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ACCIONES ESTRATÉGICAS 2023, MESA TEMÁTICA DE PUEBLOS INDÍGENAS -GEDS- </a:t>
            </a:r>
          </a:p>
          <a:p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Acción Estratégica 1. Lineamientos del Sistema Nacional de Protección Social -SNSP- con enfoque de Derechos de los Pueblos Indígenas</a:t>
            </a:r>
          </a:p>
          <a:p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3.Informe final de los avances institucionales recomendaciones de la aplicación del Manual para la incorporación del Derecho de a la Autoidentificación en las estadísticas oficiales.</a:t>
            </a:r>
          </a:p>
          <a:p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CODISRA, MINTRAB Y ALMG</a:t>
            </a:r>
          </a:p>
          <a:p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JUNIO 2023</a:t>
            </a:r>
            <a:endParaRPr lang="es-G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19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90ADA6C-D4C5-888C-31B9-6E5E72A62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99117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7830D891-A042-6741-AE39-56F2CC9A1FF2}"/>
              </a:ext>
            </a:extLst>
          </p:cNvPr>
          <p:cNvSpPr/>
          <p:nvPr/>
        </p:nvSpPr>
        <p:spPr>
          <a:xfrm>
            <a:off x="297298" y="1395224"/>
            <a:ext cx="7852227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dirty="0">
                <a:solidFill>
                  <a:srgbClr val="3285D0"/>
                </a:solidFill>
                <a:latin typeface="Montserrat" pitchFamily="2" charset="77"/>
              </a:rPr>
              <a:t> </a:t>
            </a:r>
            <a:r>
              <a:rPr lang="es-MX" sz="1600" dirty="0">
                <a:solidFill>
                  <a:srgbClr val="3285D0"/>
                </a:solidFill>
                <a:latin typeface="Montserrat" pitchFamily="2" charset="77"/>
              </a:rPr>
              <a:t>IMPORTANCIA DEL EJERCICIO  DEL  DERECHO A LA AUTOIDENTIFICACIÓN</a:t>
            </a:r>
            <a:br>
              <a:rPr lang="es-MX" sz="1600" dirty="0">
                <a:solidFill>
                  <a:srgbClr val="3285D0"/>
                </a:solidFill>
                <a:latin typeface="Montserrat" pitchFamily="2" charset="77"/>
              </a:rPr>
            </a:br>
            <a:endParaRPr lang="es-MX" sz="1600" dirty="0">
              <a:solidFill>
                <a:srgbClr val="3285D0"/>
              </a:solidFill>
              <a:latin typeface="Montserrat" pitchFamily="2" charset="77"/>
            </a:endParaRPr>
          </a:p>
          <a:p>
            <a:pPr algn="ctr"/>
            <a:r>
              <a:rPr lang="es-MX" sz="1600" dirty="0">
                <a:solidFill>
                  <a:srgbClr val="3285D0"/>
                </a:solidFill>
                <a:latin typeface="Montserrat" pitchFamily="2" charset="77"/>
              </a:rPr>
              <a:t>Objetivo del Manual </a:t>
            </a:r>
          </a:p>
          <a:p>
            <a:pPr algn="ctr"/>
            <a:endParaRPr lang="es-MX" sz="1600" dirty="0">
              <a:solidFill>
                <a:srgbClr val="3285D0"/>
              </a:solidFill>
              <a:latin typeface="Montserrat" pitchFamily="2" charset="77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sz="1600" dirty="0">
                <a:solidFill>
                  <a:srgbClr val="3285D0"/>
                </a:solidFill>
                <a:latin typeface="Montserrat" pitchFamily="2" charset="77"/>
              </a:rPr>
              <a:t>Contribuir en la generación de estadísticas oficiales confiables y oportunas, que reflejen la diversidad cultural y lingüística del país, a través de la aplicación del Derecho a la Autoidentificación en los instrumentos de recopilación de la información de las principales fuentes. </a:t>
            </a:r>
          </a:p>
          <a:p>
            <a:pPr algn="ctr"/>
            <a:endParaRPr lang="es-MX" sz="1600" dirty="0">
              <a:solidFill>
                <a:srgbClr val="3285D0"/>
              </a:solidFill>
              <a:latin typeface="Montserrat" pitchFamily="2" charset="77"/>
            </a:endParaRPr>
          </a:p>
          <a:p>
            <a:pPr algn="ctr"/>
            <a:r>
              <a:rPr lang="es-MX" sz="1600" dirty="0">
                <a:solidFill>
                  <a:srgbClr val="3285D0"/>
                </a:solidFill>
                <a:latin typeface="Montserrat" pitchFamily="2" charset="77"/>
              </a:rPr>
              <a:t>CONTENIDO DEL MANUAL</a:t>
            </a:r>
          </a:p>
          <a:p>
            <a:pPr algn="ctr"/>
            <a:endParaRPr lang="es-MX" sz="1600" dirty="0">
              <a:solidFill>
                <a:srgbClr val="3285D0"/>
              </a:solidFill>
              <a:latin typeface="Montserrat" pitchFamily="2" charset="77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sz="1600" dirty="0">
                <a:solidFill>
                  <a:srgbClr val="3285D0"/>
                </a:solidFill>
                <a:latin typeface="Montserrat" pitchFamily="2" charset="77"/>
              </a:rPr>
              <a:t>Marco jurídico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sz="1600" dirty="0">
                <a:solidFill>
                  <a:srgbClr val="3285D0"/>
                </a:solidFill>
                <a:latin typeface="Montserrat" pitchFamily="2" charset="77"/>
              </a:rPr>
              <a:t>Marco conceptual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sz="1600" dirty="0">
                <a:solidFill>
                  <a:srgbClr val="3285D0"/>
                </a:solidFill>
                <a:latin typeface="Montserrat" pitchFamily="2" charset="77"/>
              </a:rPr>
              <a:t>Fuentes de información estadística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sz="1600" dirty="0">
                <a:solidFill>
                  <a:srgbClr val="3285D0"/>
                </a:solidFill>
                <a:latin typeface="Montserrat" pitchFamily="2" charset="77"/>
              </a:rPr>
              <a:t>Derecho a la autoidentificación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sz="1600" dirty="0">
                <a:solidFill>
                  <a:srgbClr val="3285D0"/>
                </a:solidFill>
                <a:latin typeface="Montserrat" pitchFamily="2" charset="77"/>
              </a:rPr>
              <a:t>Avancen en la incorporación de preguntas sobre pueblos indígenas en las fuentes e información</a:t>
            </a:r>
          </a:p>
          <a:p>
            <a:endParaRPr lang="es-MX" sz="2000" dirty="0">
              <a:solidFill>
                <a:srgbClr val="3285D0"/>
              </a:solidFill>
              <a:latin typeface="Montserrat" pitchFamily="2" charset="77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40A53449-5E37-064A-9BE1-FEA65A89046A}"/>
              </a:ext>
            </a:extLst>
          </p:cNvPr>
          <p:cNvSpPr/>
          <p:nvPr/>
        </p:nvSpPr>
        <p:spPr>
          <a:xfrm>
            <a:off x="485990" y="259742"/>
            <a:ext cx="34465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1050" b="1" dirty="0">
                <a:solidFill>
                  <a:schemeClr val="bg1"/>
                </a:solidFill>
                <a:latin typeface="Montserrat SemiBold" pitchFamily="2" charset="77"/>
              </a:rPr>
              <a:t>COMISIÓN PRESIDENCIAL</a:t>
            </a:r>
          </a:p>
          <a:p>
            <a:r>
              <a:rPr lang="es-GT" sz="1050" b="1" dirty="0">
                <a:solidFill>
                  <a:schemeClr val="bg1"/>
                </a:solidFill>
                <a:latin typeface="Montserrat SemiBold" pitchFamily="2" charset="77"/>
              </a:rPr>
              <a:t>CONTRA LA DISCRIMINACIÓN Y EL RACISMO CONTRA LOS PUEBLOS INDÍGNAS EN GUATEMALA 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CF6E35FD-8DF9-1943-BE64-C364E8F4E799}"/>
              </a:ext>
            </a:extLst>
          </p:cNvPr>
          <p:cNvSpPr/>
          <p:nvPr/>
        </p:nvSpPr>
        <p:spPr>
          <a:xfrm>
            <a:off x="471590" y="222908"/>
            <a:ext cx="14400" cy="7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8" name="Rectángulo 7"/>
          <p:cNvSpPr/>
          <p:nvPr/>
        </p:nvSpPr>
        <p:spPr>
          <a:xfrm>
            <a:off x="219354" y="6368500"/>
            <a:ext cx="2772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#</a:t>
            </a:r>
            <a:r>
              <a:rPr lang="es-GT" sz="900" dirty="0" err="1">
                <a:solidFill>
                  <a:srgbClr val="3F3F4B"/>
                </a:solidFill>
                <a:latin typeface="Montserrat ExtraBold" panose="00000900000000000000" pitchFamily="50" charset="0"/>
              </a:rPr>
              <a:t>NoMásDiscriminación</a:t>
            </a:r>
            <a: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/>
            </a:r>
            <a:b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</a:br>
            <a:r>
              <a:rPr lang="es-MX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#</a:t>
            </a:r>
            <a:r>
              <a:rPr lang="es-MX" sz="900" dirty="0" err="1">
                <a:solidFill>
                  <a:srgbClr val="3F3F4B"/>
                </a:solidFill>
                <a:latin typeface="Montserrat ExtraBold" panose="00000900000000000000" pitchFamily="50" charset="0"/>
              </a:rPr>
              <a:t>ArmoníaEnGuatemala</a:t>
            </a:r>
            <a:r>
              <a:rPr lang="es-MX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 </a:t>
            </a:r>
            <a:endParaRPr lang="es-GT" sz="900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261" y="6464607"/>
            <a:ext cx="3415321" cy="27322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DCD0CA9-9FC2-07A8-1E03-7B882CEF86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9525" y="1615867"/>
            <a:ext cx="3042168" cy="38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43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FD59EE55-70F0-0641-8B3C-0C967CC2A542}"/>
              </a:ext>
            </a:extLst>
          </p:cNvPr>
          <p:cNvSpPr/>
          <p:nvPr/>
        </p:nvSpPr>
        <p:spPr>
          <a:xfrm>
            <a:off x="9645450" y="2002743"/>
            <a:ext cx="2559076" cy="4908365"/>
          </a:xfrm>
          <a:prstGeom prst="rect">
            <a:avLst/>
          </a:prstGeom>
          <a:solidFill>
            <a:srgbClr val="0F36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>
              <a:highlight>
                <a:srgbClr val="000080"/>
              </a:highlight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F38B1A95-65BE-0E49-B48F-EA28A8F4B5BF}"/>
              </a:ext>
            </a:extLst>
          </p:cNvPr>
          <p:cNvGrpSpPr/>
          <p:nvPr/>
        </p:nvGrpSpPr>
        <p:grpSpPr>
          <a:xfrm>
            <a:off x="9980923" y="5953002"/>
            <a:ext cx="2203782" cy="784830"/>
            <a:chOff x="9948387" y="5873099"/>
            <a:chExt cx="2203782" cy="784830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8DF35E87-EDCC-074A-9B18-2F90D19684B7}"/>
                </a:ext>
              </a:extLst>
            </p:cNvPr>
            <p:cNvSpPr/>
            <p:nvPr/>
          </p:nvSpPr>
          <p:spPr>
            <a:xfrm>
              <a:off x="9948387" y="5873099"/>
              <a:ext cx="2203782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GT" sz="900" b="1" dirty="0">
                  <a:solidFill>
                    <a:schemeClr val="bg1"/>
                  </a:solidFill>
                  <a:latin typeface="Montserrat SemiBold" pitchFamily="2" charset="77"/>
                </a:rPr>
                <a:t>COMISIÓN PRESIDENCIAL</a:t>
              </a:r>
            </a:p>
            <a:p>
              <a:r>
                <a:rPr lang="es-GT" sz="900" b="1" dirty="0">
                  <a:solidFill>
                    <a:schemeClr val="bg1"/>
                  </a:solidFill>
                  <a:latin typeface="Montserrat SemiBold" pitchFamily="2" charset="77"/>
                </a:rPr>
                <a:t>CONTRA LA DISCRIMINACIÓN Y EL RACISMO CONTRA LOS PUEBLOS INDÍGNAS EN GUATEMALA </a:t>
              </a:r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676DC667-CBEA-BA47-A8E5-A8409307C3A5}"/>
                </a:ext>
              </a:extLst>
            </p:cNvPr>
            <p:cNvSpPr/>
            <p:nvPr/>
          </p:nvSpPr>
          <p:spPr>
            <a:xfrm>
              <a:off x="9948387" y="5899635"/>
              <a:ext cx="14400" cy="72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/>
            </a:p>
          </p:txBody>
        </p:sp>
      </p:grpSp>
      <p:sp>
        <p:nvSpPr>
          <p:cNvPr id="10" name="Rectángulo 9">
            <a:extLst>
              <a:ext uri="{FF2B5EF4-FFF2-40B4-BE49-F238E27FC236}">
                <a16:creationId xmlns:a16="http://schemas.microsoft.com/office/drawing/2014/main" id="{BAF234BF-9BE2-CE4F-B755-A49FEF4E2B9A}"/>
              </a:ext>
            </a:extLst>
          </p:cNvPr>
          <p:cNvSpPr/>
          <p:nvPr/>
        </p:nvSpPr>
        <p:spPr>
          <a:xfrm>
            <a:off x="598095" y="1164863"/>
            <a:ext cx="49682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2000" b="1" dirty="0">
                <a:solidFill>
                  <a:srgbClr val="00223B"/>
                </a:solidFill>
                <a:latin typeface="Montserrat Medium" pitchFamily="2" charset="77"/>
              </a:rPr>
              <a:t>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B9F1D2F-F786-D9B9-1704-B076A37A42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962028" y="26719"/>
            <a:ext cx="1925920" cy="192592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219354" y="6368500"/>
            <a:ext cx="2772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#</a:t>
            </a:r>
            <a:r>
              <a:rPr lang="es-GT" sz="900" dirty="0" err="1">
                <a:solidFill>
                  <a:srgbClr val="3F3F4B"/>
                </a:solidFill>
                <a:latin typeface="Montserrat ExtraBold" panose="00000900000000000000" pitchFamily="50" charset="0"/>
              </a:rPr>
              <a:t>NoMásDiscriminación</a:t>
            </a:r>
            <a: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/>
            </a:r>
            <a:b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</a:br>
            <a:r>
              <a:rPr lang="es-MX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#</a:t>
            </a:r>
            <a:r>
              <a:rPr lang="es-MX" sz="900" dirty="0" err="1">
                <a:solidFill>
                  <a:srgbClr val="3F3F4B"/>
                </a:solidFill>
                <a:latin typeface="Montserrat ExtraBold" panose="00000900000000000000" pitchFamily="50" charset="0"/>
              </a:rPr>
              <a:t>ArmoníaEnGuatemala</a:t>
            </a:r>
            <a:r>
              <a:rPr lang="es-MX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 </a:t>
            </a:r>
            <a:endParaRPr lang="es-GT" sz="900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261" y="6464607"/>
            <a:ext cx="3415321" cy="27322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0D1AA78-F394-A9EB-0B69-30CB2A636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7545" y="1164863"/>
            <a:ext cx="7277636" cy="470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75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90ADA6C-D4C5-888C-31B9-6E5E72A62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99117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40A53449-5E37-064A-9BE1-FEA65A89046A}"/>
              </a:ext>
            </a:extLst>
          </p:cNvPr>
          <p:cNvSpPr/>
          <p:nvPr/>
        </p:nvSpPr>
        <p:spPr>
          <a:xfrm>
            <a:off x="485990" y="259742"/>
            <a:ext cx="34465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1050" b="1" dirty="0">
                <a:solidFill>
                  <a:schemeClr val="bg1"/>
                </a:solidFill>
                <a:latin typeface="Montserrat SemiBold" pitchFamily="2" charset="77"/>
              </a:rPr>
              <a:t>COMISIÓN PRESIDENCIAL</a:t>
            </a:r>
          </a:p>
          <a:p>
            <a:r>
              <a:rPr lang="es-GT" sz="1050" b="1" dirty="0">
                <a:solidFill>
                  <a:schemeClr val="bg1"/>
                </a:solidFill>
                <a:latin typeface="Montserrat SemiBold" pitchFamily="2" charset="77"/>
              </a:rPr>
              <a:t>CONTRA LA DISCRIMINACIÓN Y EL RACISMO CONTRA LOS PUEBLOS INDÍGNAS EN GUATEMALA 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CF6E35FD-8DF9-1943-BE64-C364E8F4E799}"/>
              </a:ext>
            </a:extLst>
          </p:cNvPr>
          <p:cNvSpPr/>
          <p:nvPr/>
        </p:nvSpPr>
        <p:spPr>
          <a:xfrm>
            <a:off x="471590" y="222908"/>
            <a:ext cx="14400" cy="7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8" name="Rectángulo 7"/>
          <p:cNvSpPr/>
          <p:nvPr/>
        </p:nvSpPr>
        <p:spPr>
          <a:xfrm>
            <a:off x="219354" y="6368500"/>
            <a:ext cx="2772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#</a:t>
            </a:r>
            <a:r>
              <a:rPr lang="es-GT" sz="900" dirty="0" err="1">
                <a:solidFill>
                  <a:srgbClr val="3F3F4B"/>
                </a:solidFill>
                <a:latin typeface="Montserrat ExtraBold" panose="00000900000000000000" pitchFamily="50" charset="0"/>
              </a:rPr>
              <a:t>NoMásDiscriminación</a:t>
            </a:r>
            <a: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/>
            </a:r>
            <a:b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</a:br>
            <a:r>
              <a:rPr lang="es-MX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#</a:t>
            </a:r>
            <a:r>
              <a:rPr lang="es-MX" sz="900" dirty="0" err="1">
                <a:solidFill>
                  <a:srgbClr val="3F3F4B"/>
                </a:solidFill>
                <a:latin typeface="Montserrat ExtraBold" panose="00000900000000000000" pitchFamily="50" charset="0"/>
              </a:rPr>
              <a:t>ArmoníaEnGuatemala</a:t>
            </a:r>
            <a:r>
              <a:rPr lang="es-MX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 </a:t>
            </a:r>
            <a:endParaRPr lang="es-GT" sz="900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261" y="6464607"/>
            <a:ext cx="3415321" cy="27322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7963189-162E-9F4F-C5CD-74446FCBC7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040" t="33951" r="15743" b="10606"/>
          <a:stretch/>
        </p:blipFill>
        <p:spPr>
          <a:xfrm>
            <a:off x="2700449" y="2328863"/>
            <a:ext cx="6000639" cy="3800475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5F1E84C7-72FC-6649-A3C8-35431316CFE6}"/>
              </a:ext>
            </a:extLst>
          </p:cNvPr>
          <p:cNvSpPr txBox="1"/>
          <p:nvPr/>
        </p:nvSpPr>
        <p:spPr>
          <a:xfrm>
            <a:off x="2653959" y="1490824"/>
            <a:ext cx="60936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solidFill>
                  <a:schemeClr val="tx2">
                    <a:lumMod val="50000"/>
                  </a:schemeClr>
                </a:solidFill>
                <a:latin typeface="Albertus Extra Bold" panose="020E0802040304020204" pitchFamily="34" charset="0"/>
              </a:rPr>
              <a:t>DERECHO A LA AUTOIDENTIFICACIÓN </a:t>
            </a:r>
          </a:p>
          <a:p>
            <a:pPr algn="ctr"/>
            <a:r>
              <a:rPr lang="es-MX" b="1" dirty="0">
                <a:solidFill>
                  <a:schemeClr val="tx2">
                    <a:lumMod val="50000"/>
                  </a:schemeClr>
                </a:solidFill>
                <a:latin typeface="Albertus Extra Bold" panose="020E0802040304020204" pitchFamily="34" charset="0"/>
              </a:rPr>
              <a:t>EN LAS ESTADÍSTICAS OFICIALES</a:t>
            </a:r>
          </a:p>
        </p:txBody>
      </p:sp>
    </p:spTree>
    <p:extLst>
      <p:ext uri="{BB962C8B-B14F-4D97-AF65-F5344CB8AC3E}">
        <p14:creationId xmlns:p14="http://schemas.microsoft.com/office/powerpoint/2010/main" val="132273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FD59EE55-70F0-0641-8B3C-0C967CC2A542}"/>
              </a:ext>
            </a:extLst>
          </p:cNvPr>
          <p:cNvSpPr/>
          <p:nvPr/>
        </p:nvSpPr>
        <p:spPr>
          <a:xfrm>
            <a:off x="9645450" y="2002743"/>
            <a:ext cx="2559076" cy="4908365"/>
          </a:xfrm>
          <a:prstGeom prst="rect">
            <a:avLst/>
          </a:prstGeom>
          <a:solidFill>
            <a:srgbClr val="0F36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>
              <a:highlight>
                <a:srgbClr val="000080"/>
              </a:highlight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F38B1A95-65BE-0E49-B48F-EA28A8F4B5BF}"/>
              </a:ext>
            </a:extLst>
          </p:cNvPr>
          <p:cNvGrpSpPr/>
          <p:nvPr/>
        </p:nvGrpSpPr>
        <p:grpSpPr>
          <a:xfrm>
            <a:off x="9980923" y="5953002"/>
            <a:ext cx="2203782" cy="784830"/>
            <a:chOff x="9948387" y="5873099"/>
            <a:chExt cx="2203782" cy="784830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8DF35E87-EDCC-074A-9B18-2F90D19684B7}"/>
                </a:ext>
              </a:extLst>
            </p:cNvPr>
            <p:cNvSpPr/>
            <p:nvPr/>
          </p:nvSpPr>
          <p:spPr>
            <a:xfrm>
              <a:off x="9948387" y="5873099"/>
              <a:ext cx="2203782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GT" sz="900" b="1" dirty="0">
                  <a:solidFill>
                    <a:schemeClr val="bg1"/>
                  </a:solidFill>
                  <a:latin typeface="Montserrat SemiBold" pitchFamily="2" charset="77"/>
                </a:rPr>
                <a:t>COMISIÓN PRESIDENCIAL</a:t>
              </a:r>
            </a:p>
            <a:p>
              <a:r>
                <a:rPr lang="es-GT" sz="900" b="1" dirty="0">
                  <a:solidFill>
                    <a:schemeClr val="bg1"/>
                  </a:solidFill>
                  <a:latin typeface="Montserrat SemiBold" pitchFamily="2" charset="77"/>
                </a:rPr>
                <a:t>CONTRA LA DISCRIMINACIÓN Y EL RACISMO CONTRA LOS PUEBLOS INDÍGNAS EN GUATEMALA </a:t>
              </a:r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676DC667-CBEA-BA47-A8E5-A8409307C3A5}"/>
                </a:ext>
              </a:extLst>
            </p:cNvPr>
            <p:cNvSpPr/>
            <p:nvPr/>
          </p:nvSpPr>
          <p:spPr>
            <a:xfrm>
              <a:off x="9948387" y="5899635"/>
              <a:ext cx="14400" cy="72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/>
            </a:p>
          </p:txBody>
        </p:sp>
      </p:grpSp>
      <p:sp>
        <p:nvSpPr>
          <p:cNvPr id="10" name="Rectángulo 9">
            <a:extLst>
              <a:ext uri="{FF2B5EF4-FFF2-40B4-BE49-F238E27FC236}">
                <a16:creationId xmlns:a16="http://schemas.microsoft.com/office/drawing/2014/main" id="{BAF234BF-9BE2-CE4F-B755-A49FEF4E2B9A}"/>
              </a:ext>
            </a:extLst>
          </p:cNvPr>
          <p:cNvSpPr/>
          <p:nvPr/>
        </p:nvSpPr>
        <p:spPr>
          <a:xfrm>
            <a:off x="1443038" y="2836500"/>
            <a:ext cx="85189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4000" b="1" dirty="0">
                <a:solidFill>
                  <a:srgbClr val="3285D0"/>
                </a:solidFill>
                <a:latin typeface="Montserrat" pitchFamily="2" charset="77"/>
              </a:rPr>
              <a:t>INSTRUMENTOS A UTILIZAR</a:t>
            </a:r>
          </a:p>
          <a:p>
            <a:endParaRPr lang="es-GT" sz="2000" dirty="0">
              <a:solidFill>
                <a:srgbClr val="3285D0"/>
              </a:solidFill>
              <a:latin typeface="Montserrat" pitchFamily="2" charset="77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B9F1D2F-F786-D9B9-1704-B076A37A42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962028" y="26719"/>
            <a:ext cx="1925920" cy="192592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219354" y="6368500"/>
            <a:ext cx="2772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#</a:t>
            </a:r>
            <a:r>
              <a:rPr lang="es-GT" sz="900" dirty="0" err="1">
                <a:solidFill>
                  <a:srgbClr val="3F3F4B"/>
                </a:solidFill>
                <a:latin typeface="Montserrat ExtraBold" panose="00000900000000000000" pitchFamily="50" charset="0"/>
              </a:rPr>
              <a:t>NoMásDiscriminación</a:t>
            </a:r>
            <a: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/>
            </a:r>
            <a:b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</a:br>
            <a:r>
              <a:rPr lang="es-MX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#</a:t>
            </a:r>
            <a:r>
              <a:rPr lang="es-MX" sz="900" dirty="0" err="1">
                <a:solidFill>
                  <a:srgbClr val="3F3F4B"/>
                </a:solidFill>
                <a:latin typeface="Montserrat ExtraBold" panose="00000900000000000000" pitchFamily="50" charset="0"/>
              </a:rPr>
              <a:t>ArmoníaEnGuatemala</a:t>
            </a:r>
            <a:r>
              <a:rPr lang="es-MX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 </a:t>
            </a:r>
            <a:endParaRPr lang="es-GT" sz="900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261" y="6464607"/>
            <a:ext cx="3415321" cy="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90ADA6C-D4C5-888C-31B9-6E5E72A62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99117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40A53449-5E37-064A-9BE1-FEA65A89046A}"/>
              </a:ext>
            </a:extLst>
          </p:cNvPr>
          <p:cNvSpPr/>
          <p:nvPr/>
        </p:nvSpPr>
        <p:spPr>
          <a:xfrm>
            <a:off x="485990" y="259742"/>
            <a:ext cx="34465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1050" b="1" dirty="0">
                <a:solidFill>
                  <a:schemeClr val="bg1"/>
                </a:solidFill>
                <a:latin typeface="Montserrat SemiBold" pitchFamily="2" charset="77"/>
              </a:rPr>
              <a:t>COMISIÓN PRESIDENCIAL</a:t>
            </a:r>
          </a:p>
          <a:p>
            <a:r>
              <a:rPr lang="es-GT" sz="1050" b="1" dirty="0">
                <a:solidFill>
                  <a:schemeClr val="bg1"/>
                </a:solidFill>
                <a:latin typeface="Montserrat SemiBold" pitchFamily="2" charset="77"/>
              </a:rPr>
              <a:t>CONTRA LA DISCRIMINACIÓN Y EL RACISMO CONTRA LOS PUEBLOS INDÍGNAS EN GUATEMALA 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CF6E35FD-8DF9-1943-BE64-C364E8F4E799}"/>
              </a:ext>
            </a:extLst>
          </p:cNvPr>
          <p:cNvSpPr/>
          <p:nvPr/>
        </p:nvSpPr>
        <p:spPr>
          <a:xfrm>
            <a:off x="471590" y="222908"/>
            <a:ext cx="14400" cy="7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261" y="6464607"/>
            <a:ext cx="3415321" cy="27322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25DE56C-6507-2F28-0628-691236D279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6" t="16984" r="26875" b="8939"/>
          <a:stretch/>
        </p:blipFill>
        <p:spPr>
          <a:xfrm>
            <a:off x="1500300" y="1660010"/>
            <a:ext cx="8786588" cy="5077822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9F7BE1F4-4D54-3A0C-CA57-FB8ECFDB6EB2}"/>
              </a:ext>
            </a:extLst>
          </p:cNvPr>
          <p:cNvSpPr/>
          <p:nvPr/>
        </p:nvSpPr>
        <p:spPr>
          <a:xfrm>
            <a:off x="6998147" y="6267776"/>
            <a:ext cx="1162528" cy="1007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950B677-7BFB-4872-1413-DC0B35001508}"/>
              </a:ext>
            </a:extLst>
          </p:cNvPr>
          <p:cNvSpPr/>
          <p:nvPr/>
        </p:nvSpPr>
        <p:spPr>
          <a:xfrm>
            <a:off x="3060253" y="6267776"/>
            <a:ext cx="1162528" cy="1007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410841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FD59EE55-70F0-0641-8B3C-0C967CC2A542}"/>
              </a:ext>
            </a:extLst>
          </p:cNvPr>
          <p:cNvSpPr/>
          <p:nvPr/>
        </p:nvSpPr>
        <p:spPr>
          <a:xfrm>
            <a:off x="9645450" y="2002743"/>
            <a:ext cx="2559076" cy="4908365"/>
          </a:xfrm>
          <a:prstGeom prst="rect">
            <a:avLst/>
          </a:prstGeom>
          <a:solidFill>
            <a:srgbClr val="0F36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>
              <a:highlight>
                <a:srgbClr val="000080"/>
              </a:highlight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F38B1A95-65BE-0E49-B48F-EA28A8F4B5BF}"/>
              </a:ext>
            </a:extLst>
          </p:cNvPr>
          <p:cNvGrpSpPr/>
          <p:nvPr/>
        </p:nvGrpSpPr>
        <p:grpSpPr>
          <a:xfrm>
            <a:off x="9980923" y="5953002"/>
            <a:ext cx="2203782" cy="784830"/>
            <a:chOff x="9948387" y="5873099"/>
            <a:chExt cx="2203782" cy="784830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8DF35E87-EDCC-074A-9B18-2F90D19684B7}"/>
                </a:ext>
              </a:extLst>
            </p:cNvPr>
            <p:cNvSpPr/>
            <p:nvPr/>
          </p:nvSpPr>
          <p:spPr>
            <a:xfrm>
              <a:off x="9948387" y="5873099"/>
              <a:ext cx="2203782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GT" sz="900" b="1" dirty="0">
                  <a:solidFill>
                    <a:schemeClr val="bg1"/>
                  </a:solidFill>
                  <a:latin typeface="Montserrat SemiBold" pitchFamily="2" charset="77"/>
                </a:rPr>
                <a:t>COMISIÓN PRESIDENCIAL</a:t>
              </a:r>
            </a:p>
            <a:p>
              <a:r>
                <a:rPr lang="es-GT" sz="900" b="1" dirty="0">
                  <a:solidFill>
                    <a:schemeClr val="bg1"/>
                  </a:solidFill>
                  <a:latin typeface="Montserrat SemiBold" pitchFamily="2" charset="77"/>
                </a:rPr>
                <a:t>CONTRA LA DISCRIMINACIÓN Y EL RACISMO CONTRA LOS PUEBLOS INDÍGNAS EN GUATEMALA </a:t>
              </a:r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676DC667-CBEA-BA47-A8E5-A8409307C3A5}"/>
                </a:ext>
              </a:extLst>
            </p:cNvPr>
            <p:cNvSpPr/>
            <p:nvPr/>
          </p:nvSpPr>
          <p:spPr>
            <a:xfrm>
              <a:off x="9948387" y="5899635"/>
              <a:ext cx="14400" cy="72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/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1B9F1D2F-F786-D9B9-1704-B076A37A42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962028" y="26719"/>
            <a:ext cx="1925920" cy="192592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219354" y="6368500"/>
            <a:ext cx="2772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#</a:t>
            </a:r>
            <a:r>
              <a:rPr lang="es-GT" sz="900" dirty="0" err="1">
                <a:solidFill>
                  <a:srgbClr val="3F3F4B"/>
                </a:solidFill>
                <a:latin typeface="Montserrat ExtraBold" panose="00000900000000000000" pitchFamily="50" charset="0"/>
              </a:rPr>
              <a:t>NoMásDiscriminación</a:t>
            </a:r>
            <a: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/>
            </a:r>
            <a:b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</a:br>
            <a:r>
              <a:rPr lang="es-MX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#</a:t>
            </a:r>
            <a:r>
              <a:rPr lang="es-MX" sz="900" dirty="0" err="1">
                <a:solidFill>
                  <a:srgbClr val="3F3F4B"/>
                </a:solidFill>
                <a:latin typeface="Montserrat ExtraBold" panose="00000900000000000000" pitchFamily="50" charset="0"/>
              </a:rPr>
              <a:t>ArmoníaEnGuatemala</a:t>
            </a:r>
            <a:r>
              <a:rPr lang="es-MX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 </a:t>
            </a:r>
            <a:endParaRPr lang="es-GT" sz="900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261" y="6464607"/>
            <a:ext cx="3415321" cy="27322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5D57C09-C92E-8797-0C3A-8727F0241C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33" t="17423" r="33919" b="5714"/>
          <a:stretch/>
        </p:blipFill>
        <p:spPr>
          <a:xfrm>
            <a:off x="1421026" y="794696"/>
            <a:ext cx="7253417" cy="526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22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90ADA6C-D4C5-888C-31B9-6E5E72A62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99117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7830D891-A042-6741-AE39-56F2CC9A1FF2}"/>
              </a:ext>
            </a:extLst>
          </p:cNvPr>
          <p:cNvSpPr/>
          <p:nvPr/>
        </p:nvSpPr>
        <p:spPr>
          <a:xfrm>
            <a:off x="1763261" y="2632127"/>
            <a:ext cx="9292722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6600" dirty="0">
                <a:solidFill>
                  <a:srgbClr val="3285D0"/>
                </a:solidFill>
                <a:latin typeface="Montserrat" pitchFamily="2" charset="77"/>
              </a:rPr>
              <a:t>¿QUIÉN SOY?</a:t>
            </a:r>
          </a:p>
          <a:p>
            <a:endParaRPr lang="es-MX" sz="2000" dirty="0">
              <a:solidFill>
                <a:srgbClr val="3285D0"/>
              </a:solidFill>
              <a:latin typeface="Montserrat" pitchFamily="2" charset="77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40A53449-5E37-064A-9BE1-FEA65A89046A}"/>
              </a:ext>
            </a:extLst>
          </p:cNvPr>
          <p:cNvSpPr/>
          <p:nvPr/>
        </p:nvSpPr>
        <p:spPr>
          <a:xfrm>
            <a:off x="485990" y="259742"/>
            <a:ext cx="34465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1050" b="1" dirty="0">
                <a:solidFill>
                  <a:schemeClr val="bg1"/>
                </a:solidFill>
                <a:latin typeface="Montserrat SemiBold" pitchFamily="2" charset="77"/>
              </a:rPr>
              <a:t>COMISIÓN PRESIDENCIAL</a:t>
            </a:r>
          </a:p>
          <a:p>
            <a:r>
              <a:rPr lang="es-GT" sz="1050" b="1" dirty="0">
                <a:solidFill>
                  <a:schemeClr val="bg1"/>
                </a:solidFill>
                <a:latin typeface="Montserrat SemiBold" pitchFamily="2" charset="77"/>
              </a:rPr>
              <a:t>CONTRA LA DISCRIMINACIÓN Y EL RACISMO CONTRA LOS PUEBLOS INDÍGNAS EN GUATEMALA 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CF6E35FD-8DF9-1943-BE64-C364E8F4E799}"/>
              </a:ext>
            </a:extLst>
          </p:cNvPr>
          <p:cNvSpPr/>
          <p:nvPr/>
        </p:nvSpPr>
        <p:spPr>
          <a:xfrm>
            <a:off x="471590" y="222908"/>
            <a:ext cx="14400" cy="7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8" name="Rectángulo 7"/>
          <p:cNvSpPr/>
          <p:nvPr/>
        </p:nvSpPr>
        <p:spPr>
          <a:xfrm>
            <a:off x="219354" y="6368500"/>
            <a:ext cx="2772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#</a:t>
            </a:r>
            <a:r>
              <a:rPr lang="es-GT" sz="900" dirty="0" err="1">
                <a:solidFill>
                  <a:srgbClr val="3F3F4B"/>
                </a:solidFill>
                <a:latin typeface="Montserrat ExtraBold" panose="00000900000000000000" pitchFamily="50" charset="0"/>
              </a:rPr>
              <a:t>NoMásDiscriminación</a:t>
            </a:r>
            <a: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/>
            </a:r>
            <a:b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</a:br>
            <a:r>
              <a:rPr lang="es-MX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#</a:t>
            </a:r>
            <a:r>
              <a:rPr lang="es-MX" sz="900" dirty="0" err="1">
                <a:solidFill>
                  <a:srgbClr val="3F3F4B"/>
                </a:solidFill>
                <a:latin typeface="Montserrat ExtraBold" panose="00000900000000000000" pitchFamily="50" charset="0"/>
              </a:rPr>
              <a:t>ArmoníaEnGuatemala</a:t>
            </a:r>
            <a:r>
              <a:rPr lang="es-MX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 </a:t>
            </a:r>
            <a:endParaRPr lang="es-GT" sz="900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261" y="6464607"/>
            <a:ext cx="3415321" cy="27322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52E9885-5912-1709-98BD-D8A8114E43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18" t="19805" r="32297" b="8809"/>
          <a:stretch/>
        </p:blipFill>
        <p:spPr>
          <a:xfrm>
            <a:off x="1870252" y="1299117"/>
            <a:ext cx="8558487" cy="51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40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FD59EE55-70F0-0641-8B3C-0C967CC2A542}"/>
              </a:ext>
            </a:extLst>
          </p:cNvPr>
          <p:cNvSpPr/>
          <p:nvPr/>
        </p:nvSpPr>
        <p:spPr>
          <a:xfrm>
            <a:off x="9645450" y="2002743"/>
            <a:ext cx="2559076" cy="4908365"/>
          </a:xfrm>
          <a:prstGeom prst="rect">
            <a:avLst/>
          </a:prstGeom>
          <a:solidFill>
            <a:srgbClr val="0F36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>
              <a:highlight>
                <a:srgbClr val="000080"/>
              </a:highlight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F38B1A95-65BE-0E49-B48F-EA28A8F4B5BF}"/>
              </a:ext>
            </a:extLst>
          </p:cNvPr>
          <p:cNvGrpSpPr/>
          <p:nvPr/>
        </p:nvGrpSpPr>
        <p:grpSpPr>
          <a:xfrm>
            <a:off x="9980923" y="5953002"/>
            <a:ext cx="2203782" cy="784830"/>
            <a:chOff x="9948387" y="5873099"/>
            <a:chExt cx="2203782" cy="784830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8DF35E87-EDCC-074A-9B18-2F90D19684B7}"/>
                </a:ext>
              </a:extLst>
            </p:cNvPr>
            <p:cNvSpPr/>
            <p:nvPr/>
          </p:nvSpPr>
          <p:spPr>
            <a:xfrm>
              <a:off x="9948387" y="5873099"/>
              <a:ext cx="2203782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GT" sz="900" b="1" dirty="0">
                  <a:solidFill>
                    <a:schemeClr val="bg1"/>
                  </a:solidFill>
                  <a:latin typeface="Montserrat SemiBold" pitchFamily="2" charset="77"/>
                </a:rPr>
                <a:t>COMISIÓN PRESIDENCIAL</a:t>
              </a:r>
            </a:p>
            <a:p>
              <a:r>
                <a:rPr lang="es-GT" sz="900" b="1" dirty="0">
                  <a:solidFill>
                    <a:schemeClr val="bg1"/>
                  </a:solidFill>
                  <a:latin typeface="Montserrat SemiBold" pitchFamily="2" charset="77"/>
                </a:rPr>
                <a:t>CONTRA LA DISCRIMINACIÓN Y EL RACISMO CONTRA LOS PUEBLOS INDÍGNAS EN GUATEMALA </a:t>
              </a:r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676DC667-CBEA-BA47-A8E5-A8409307C3A5}"/>
                </a:ext>
              </a:extLst>
            </p:cNvPr>
            <p:cNvSpPr/>
            <p:nvPr/>
          </p:nvSpPr>
          <p:spPr>
            <a:xfrm>
              <a:off x="9948387" y="5899635"/>
              <a:ext cx="14400" cy="72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/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1B9F1D2F-F786-D9B9-1704-B076A37A42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962028" y="26719"/>
            <a:ext cx="1925920" cy="192592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219354" y="6368500"/>
            <a:ext cx="2772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#</a:t>
            </a:r>
            <a:r>
              <a:rPr lang="es-GT" sz="900" dirty="0" err="1">
                <a:solidFill>
                  <a:srgbClr val="3F3F4B"/>
                </a:solidFill>
                <a:latin typeface="Montserrat ExtraBold" panose="00000900000000000000" pitchFamily="50" charset="0"/>
              </a:rPr>
              <a:t>NoMásDiscriminación</a:t>
            </a:r>
            <a: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/>
            </a:r>
            <a:b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</a:br>
            <a:r>
              <a:rPr lang="es-MX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#</a:t>
            </a:r>
            <a:r>
              <a:rPr lang="es-MX" sz="900" dirty="0" err="1">
                <a:solidFill>
                  <a:srgbClr val="3F3F4B"/>
                </a:solidFill>
                <a:latin typeface="Montserrat ExtraBold" panose="00000900000000000000" pitchFamily="50" charset="0"/>
              </a:rPr>
              <a:t>ArmoníaEnGuatemala</a:t>
            </a:r>
            <a:r>
              <a:rPr lang="es-MX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 </a:t>
            </a:r>
            <a:endParaRPr lang="es-GT" sz="900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261" y="6464607"/>
            <a:ext cx="3415321" cy="27322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28FA940-625A-1951-666B-582856FBBC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88" t="17963" r="37568" b="10431"/>
          <a:stretch/>
        </p:blipFill>
        <p:spPr>
          <a:xfrm>
            <a:off x="1763261" y="751030"/>
            <a:ext cx="7393095" cy="520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20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90ADA6C-D4C5-888C-31B9-6E5E72A62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99117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7830D891-A042-6741-AE39-56F2CC9A1FF2}"/>
              </a:ext>
            </a:extLst>
          </p:cNvPr>
          <p:cNvSpPr/>
          <p:nvPr/>
        </p:nvSpPr>
        <p:spPr>
          <a:xfrm>
            <a:off x="522790" y="1382520"/>
            <a:ext cx="6935285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solidFill>
                  <a:srgbClr val="00223B"/>
                </a:solidFill>
                <a:latin typeface="Montserrat Medium" pitchFamily="2" charset="77"/>
              </a:rPr>
              <a:t>IDENTIDAD</a:t>
            </a:r>
          </a:p>
          <a:p>
            <a:pPr algn="ctr"/>
            <a:endParaRPr lang="es-MX" sz="2000" b="1" dirty="0">
              <a:solidFill>
                <a:srgbClr val="00223B"/>
              </a:solidFill>
              <a:latin typeface="Montserrat Medium" pitchFamily="2" charset="77"/>
            </a:endParaRPr>
          </a:p>
          <a:p>
            <a:pPr algn="ctr"/>
            <a:r>
              <a:rPr lang="es-MX" b="1" dirty="0">
                <a:solidFill>
                  <a:srgbClr val="00223B"/>
                </a:solidFill>
                <a:latin typeface="Montserrat Medium" pitchFamily="2" charset="77"/>
              </a:rPr>
              <a:t>Puede entenderse como una cuestión subjetiva de elaboración personal constituida simbólicamente en la interacción con otros, con un orgullo y pertenencia del grupo. </a:t>
            </a:r>
          </a:p>
          <a:p>
            <a:pPr algn="ctr"/>
            <a:endParaRPr lang="es-MX" b="1" dirty="0">
              <a:solidFill>
                <a:srgbClr val="00223B"/>
              </a:solidFill>
              <a:latin typeface="Montserrat Medium" pitchFamily="2" charset="77"/>
            </a:endParaRPr>
          </a:p>
          <a:p>
            <a:pPr algn="ctr"/>
            <a:r>
              <a:rPr lang="es-MX" b="1" dirty="0">
                <a:solidFill>
                  <a:srgbClr val="00223B"/>
                </a:solidFill>
                <a:latin typeface="Montserrat Medium" pitchFamily="2" charset="77"/>
              </a:rPr>
              <a:t>Se puede concebir como el conjunto de referentes culturales compartidos socialmente, que dan un sentido de pertenencia. Esta identidad puede ser individual o colectiva.</a:t>
            </a:r>
          </a:p>
          <a:p>
            <a:pPr algn="ctr"/>
            <a:endParaRPr lang="es-MX" b="1" dirty="0">
              <a:solidFill>
                <a:srgbClr val="00223B"/>
              </a:solidFill>
              <a:latin typeface="Montserrat Medium" pitchFamily="2" charset="77"/>
            </a:endParaRPr>
          </a:p>
          <a:p>
            <a:pPr algn="ctr"/>
            <a:r>
              <a:rPr lang="es-MX" b="1" dirty="0">
                <a:solidFill>
                  <a:srgbClr val="00223B"/>
                </a:solidFill>
                <a:latin typeface="Montserrat Medium" pitchFamily="2" charset="77"/>
              </a:rPr>
              <a:t>También puede entenderse como el proceso psico-socio-cultural mediante el cual una persona se constituye a sí misma como parte de un grupo social determinado, con características de estilo, comportamiento y valores comunes que los diferencian de otros grupos identitarios.</a:t>
            </a:r>
          </a:p>
          <a:p>
            <a:endParaRPr lang="es-GT" sz="2000" b="1" dirty="0">
              <a:solidFill>
                <a:srgbClr val="00223B"/>
              </a:solidFill>
              <a:latin typeface="Montserrat Medium" pitchFamily="2" charset="77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40A53449-5E37-064A-9BE1-FEA65A89046A}"/>
              </a:ext>
            </a:extLst>
          </p:cNvPr>
          <p:cNvSpPr/>
          <p:nvPr/>
        </p:nvSpPr>
        <p:spPr>
          <a:xfrm>
            <a:off x="485990" y="259742"/>
            <a:ext cx="34465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1050" b="1" dirty="0">
                <a:solidFill>
                  <a:schemeClr val="bg1"/>
                </a:solidFill>
                <a:latin typeface="Montserrat SemiBold" pitchFamily="2" charset="77"/>
              </a:rPr>
              <a:t>COMISIÓN PRESIDENCIAL</a:t>
            </a:r>
          </a:p>
          <a:p>
            <a:r>
              <a:rPr lang="es-GT" sz="1050" b="1" dirty="0">
                <a:solidFill>
                  <a:schemeClr val="bg1"/>
                </a:solidFill>
                <a:latin typeface="Montserrat SemiBold" pitchFamily="2" charset="77"/>
              </a:rPr>
              <a:t>CONTRA LA DISCRIMINACIÓN Y EL RACISMO CONTRA LOS PUEBLOS INDÍGNAS EN GUATEMALA 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CF6E35FD-8DF9-1943-BE64-C364E8F4E799}"/>
              </a:ext>
            </a:extLst>
          </p:cNvPr>
          <p:cNvSpPr/>
          <p:nvPr/>
        </p:nvSpPr>
        <p:spPr>
          <a:xfrm>
            <a:off x="471590" y="222908"/>
            <a:ext cx="14400" cy="7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8" name="Rectángulo 7"/>
          <p:cNvSpPr/>
          <p:nvPr/>
        </p:nvSpPr>
        <p:spPr>
          <a:xfrm>
            <a:off x="219354" y="6368500"/>
            <a:ext cx="2772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#</a:t>
            </a:r>
            <a:r>
              <a:rPr lang="es-GT" sz="900" dirty="0" err="1">
                <a:solidFill>
                  <a:srgbClr val="3F3F4B"/>
                </a:solidFill>
                <a:latin typeface="Montserrat ExtraBold" panose="00000900000000000000" pitchFamily="50" charset="0"/>
              </a:rPr>
              <a:t>NoMásDiscriminación</a:t>
            </a:r>
            <a: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/>
            </a:r>
            <a:b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</a:br>
            <a:r>
              <a:rPr lang="es-MX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#</a:t>
            </a:r>
            <a:r>
              <a:rPr lang="es-MX" sz="900" dirty="0" err="1">
                <a:solidFill>
                  <a:srgbClr val="3F3F4B"/>
                </a:solidFill>
                <a:latin typeface="Montserrat ExtraBold" panose="00000900000000000000" pitchFamily="50" charset="0"/>
              </a:rPr>
              <a:t>ArmoníaEnGuatemala</a:t>
            </a:r>
            <a:r>
              <a:rPr lang="es-MX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 </a:t>
            </a:r>
            <a:endParaRPr lang="es-GT" sz="900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261" y="6464607"/>
            <a:ext cx="3415321" cy="27322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0370CD1-7A28-B2BD-9E43-5D14D8A03E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9835" y="2650748"/>
            <a:ext cx="4659005" cy="236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47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90ADA6C-D4C5-888C-31B9-6E5E72A62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99117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40A53449-5E37-064A-9BE1-FEA65A89046A}"/>
              </a:ext>
            </a:extLst>
          </p:cNvPr>
          <p:cNvSpPr/>
          <p:nvPr/>
        </p:nvSpPr>
        <p:spPr>
          <a:xfrm>
            <a:off x="485990" y="259742"/>
            <a:ext cx="34465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1050" b="1" dirty="0">
                <a:solidFill>
                  <a:schemeClr val="bg1"/>
                </a:solidFill>
                <a:latin typeface="Montserrat SemiBold" pitchFamily="2" charset="77"/>
              </a:rPr>
              <a:t>COMISIÓN PRESIDENCIAL</a:t>
            </a:r>
          </a:p>
          <a:p>
            <a:r>
              <a:rPr lang="es-GT" sz="1050" b="1" dirty="0">
                <a:solidFill>
                  <a:schemeClr val="bg1"/>
                </a:solidFill>
                <a:latin typeface="Montserrat SemiBold" pitchFamily="2" charset="77"/>
              </a:rPr>
              <a:t>CONTRA LA DISCRIMINACIÓN Y EL RACISMO CONTRA LOS PUEBLOS INDÍGNAS EN GUATEMALA 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CF6E35FD-8DF9-1943-BE64-C364E8F4E799}"/>
              </a:ext>
            </a:extLst>
          </p:cNvPr>
          <p:cNvSpPr/>
          <p:nvPr/>
        </p:nvSpPr>
        <p:spPr>
          <a:xfrm>
            <a:off x="471590" y="222908"/>
            <a:ext cx="14400" cy="7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8" name="Rectángulo 7"/>
          <p:cNvSpPr/>
          <p:nvPr/>
        </p:nvSpPr>
        <p:spPr>
          <a:xfrm>
            <a:off x="219354" y="6368500"/>
            <a:ext cx="2772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#</a:t>
            </a:r>
            <a:r>
              <a:rPr lang="es-GT" sz="900" dirty="0" err="1">
                <a:solidFill>
                  <a:srgbClr val="3F3F4B"/>
                </a:solidFill>
                <a:latin typeface="Montserrat ExtraBold" panose="00000900000000000000" pitchFamily="50" charset="0"/>
              </a:rPr>
              <a:t>NoMásDiscriminación</a:t>
            </a:r>
            <a: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/>
            </a:r>
            <a:b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</a:br>
            <a:r>
              <a:rPr lang="es-MX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#</a:t>
            </a:r>
            <a:r>
              <a:rPr lang="es-MX" sz="900" dirty="0" err="1">
                <a:solidFill>
                  <a:srgbClr val="3F3F4B"/>
                </a:solidFill>
                <a:latin typeface="Montserrat ExtraBold" panose="00000900000000000000" pitchFamily="50" charset="0"/>
              </a:rPr>
              <a:t>ArmoníaEnGuatemala</a:t>
            </a:r>
            <a:r>
              <a:rPr lang="es-MX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 </a:t>
            </a:r>
            <a:endParaRPr lang="es-GT" sz="900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261" y="6464607"/>
            <a:ext cx="3415321" cy="27322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97228B2-4E88-B0DD-1F65-48256CADC9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31" t="22717" r="75580" b="13496"/>
          <a:stretch/>
        </p:blipFill>
        <p:spPr>
          <a:xfrm>
            <a:off x="4456498" y="1558858"/>
            <a:ext cx="2376109" cy="437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76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FD59EE55-70F0-0641-8B3C-0C967CC2A542}"/>
              </a:ext>
            </a:extLst>
          </p:cNvPr>
          <p:cNvSpPr/>
          <p:nvPr/>
        </p:nvSpPr>
        <p:spPr>
          <a:xfrm>
            <a:off x="9645450" y="2002743"/>
            <a:ext cx="2559076" cy="4908365"/>
          </a:xfrm>
          <a:prstGeom prst="rect">
            <a:avLst/>
          </a:prstGeom>
          <a:solidFill>
            <a:srgbClr val="0F36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>
              <a:highlight>
                <a:srgbClr val="000080"/>
              </a:highlight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F38B1A95-65BE-0E49-B48F-EA28A8F4B5BF}"/>
              </a:ext>
            </a:extLst>
          </p:cNvPr>
          <p:cNvGrpSpPr/>
          <p:nvPr/>
        </p:nvGrpSpPr>
        <p:grpSpPr>
          <a:xfrm>
            <a:off x="9980923" y="5953002"/>
            <a:ext cx="2203782" cy="784830"/>
            <a:chOff x="9948387" y="5873099"/>
            <a:chExt cx="2203782" cy="784830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8DF35E87-EDCC-074A-9B18-2F90D19684B7}"/>
                </a:ext>
              </a:extLst>
            </p:cNvPr>
            <p:cNvSpPr/>
            <p:nvPr/>
          </p:nvSpPr>
          <p:spPr>
            <a:xfrm>
              <a:off x="9948387" y="5873099"/>
              <a:ext cx="2203782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GT" sz="900" b="1" dirty="0">
                  <a:solidFill>
                    <a:schemeClr val="bg1"/>
                  </a:solidFill>
                  <a:latin typeface="Montserrat SemiBold" pitchFamily="2" charset="77"/>
                </a:rPr>
                <a:t>COMISIÓN PRESIDENCIAL</a:t>
              </a:r>
            </a:p>
            <a:p>
              <a:r>
                <a:rPr lang="es-GT" sz="900" b="1" dirty="0">
                  <a:solidFill>
                    <a:schemeClr val="bg1"/>
                  </a:solidFill>
                  <a:latin typeface="Montserrat SemiBold" pitchFamily="2" charset="77"/>
                </a:rPr>
                <a:t>CONTRA LA DISCRIMINACIÓN Y EL RACISMO CONTRA LOS PUEBLOS INDÍGNAS EN GUATEMALA </a:t>
              </a:r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676DC667-CBEA-BA47-A8E5-A8409307C3A5}"/>
                </a:ext>
              </a:extLst>
            </p:cNvPr>
            <p:cNvSpPr/>
            <p:nvPr/>
          </p:nvSpPr>
          <p:spPr>
            <a:xfrm>
              <a:off x="9948387" y="5899635"/>
              <a:ext cx="14400" cy="72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/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1B9F1D2F-F786-D9B9-1704-B076A37A42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962028" y="26719"/>
            <a:ext cx="1925920" cy="192592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219354" y="6368500"/>
            <a:ext cx="2772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#</a:t>
            </a:r>
            <a:r>
              <a:rPr lang="es-GT" sz="900" dirty="0" err="1">
                <a:solidFill>
                  <a:srgbClr val="3F3F4B"/>
                </a:solidFill>
                <a:latin typeface="Montserrat ExtraBold" panose="00000900000000000000" pitchFamily="50" charset="0"/>
              </a:rPr>
              <a:t>NoMásDiscriminación</a:t>
            </a:r>
            <a: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/>
            </a:r>
            <a:b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</a:br>
            <a:r>
              <a:rPr lang="es-MX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#</a:t>
            </a:r>
            <a:r>
              <a:rPr lang="es-MX" sz="900" dirty="0" err="1">
                <a:solidFill>
                  <a:srgbClr val="3F3F4B"/>
                </a:solidFill>
                <a:latin typeface="Montserrat ExtraBold" panose="00000900000000000000" pitchFamily="50" charset="0"/>
              </a:rPr>
              <a:t>ArmoníaEnGuatemala</a:t>
            </a:r>
            <a:r>
              <a:rPr lang="es-MX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 </a:t>
            </a:r>
            <a:endParaRPr lang="es-GT" sz="900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261" y="6464607"/>
            <a:ext cx="3415321" cy="27322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F426C98-D301-2E09-1356-86581BD3367E}"/>
              </a:ext>
            </a:extLst>
          </p:cNvPr>
          <p:cNvSpPr txBox="1"/>
          <p:nvPr/>
        </p:nvSpPr>
        <p:spPr>
          <a:xfrm>
            <a:off x="3052118" y="3130548"/>
            <a:ext cx="517748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GT" sz="4400" dirty="0" err="1">
                <a:solidFill>
                  <a:schemeClr val="accent1">
                    <a:lumMod val="75000"/>
                  </a:schemeClr>
                </a:solidFill>
              </a:rPr>
              <a:t>Sib’laj</a:t>
            </a:r>
            <a:r>
              <a:rPr lang="es-GT" sz="4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GT" sz="4400" dirty="0" err="1">
                <a:solidFill>
                  <a:schemeClr val="accent1">
                    <a:lumMod val="75000"/>
                  </a:schemeClr>
                </a:solidFill>
              </a:rPr>
              <a:t>Maltyox</a:t>
            </a:r>
            <a:endParaRPr lang="es-GT" sz="44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s-GT" sz="4400" dirty="0">
                <a:solidFill>
                  <a:schemeClr val="accent1">
                    <a:lumMod val="75000"/>
                  </a:schemeClr>
                </a:solidFill>
              </a:rPr>
              <a:t>Muchas Gracias</a:t>
            </a:r>
          </a:p>
        </p:txBody>
      </p:sp>
    </p:spTree>
    <p:extLst>
      <p:ext uri="{BB962C8B-B14F-4D97-AF65-F5344CB8AC3E}">
        <p14:creationId xmlns:p14="http://schemas.microsoft.com/office/powerpoint/2010/main" val="427463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63F670D5-AA70-B94E-9456-AAAF982CA5D6}"/>
              </a:ext>
            </a:extLst>
          </p:cNvPr>
          <p:cNvSpPr/>
          <p:nvPr/>
        </p:nvSpPr>
        <p:spPr>
          <a:xfrm>
            <a:off x="-31391" y="-37166"/>
            <a:ext cx="12265572" cy="6979920"/>
          </a:xfrm>
          <a:prstGeom prst="rect">
            <a:avLst/>
          </a:prstGeom>
          <a:solidFill>
            <a:srgbClr val="0022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>
              <a:solidFill>
                <a:srgbClr val="00111E"/>
              </a:solidFill>
              <a:highlight>
                <a:srgbClr val="000080"/>
              </a:highlight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94BFEDC-21C8-A84F-957A-75B93F4400FA}"/>
              </a:ext>
            </a:extLst>
          </p:cNvPr>
          <p:cNvSpPr/>
          <p:nvPr/>
        </p:nvSpPr>
        <p:spPr>
          <a:xfrm>
            <a:off x="4324337" y="4341510"/>
            <a:ext cx="35433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GT" sz="1600" dirty="0">
                <a:solidFill>
                  <a:schemeClr val="bg1"/>
                </a:solidFill>
              </a:rPr>
              <a:t>www.codisra.gob.gt</a:t>
            </a:r>
            <a:endParaRPr lang="es-GT" sz="1600" dirty="0">
              <a:solidFill>
                <a:schemeClr val="bg1"/>
              </a:solidFill>
              <a:latin typeface="Montserrat" pitchFamily="2" charset="77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836" y="1397382"/>
            <a:ext cx="2426328" cy="282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30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FD59EE55-70F0-0641-8B3C-0C967CC2A542}"/>
              </a:ext>
            </a:extLst>
          </p:cNvPr>
          <p:cNvSpPr/>
          <p:nvPr/>
        </p:nvSpPr>
        <p:spPr>
          <a:xfrm>
            <a:off x="9645450" y="2002743"/>
            <a:ext cx="2559076" cy="4908365"/>
          </a:xfrm>
          <a:prstGeom prst="rect">
            <a:avLst/>
          </a:prstGeom>
          <a:solidFill>
            <a:srgbClr val="0F36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>
              <a:highlight>
                <a:srgbClr val="000080"/>
              </a:highlight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F38B1A95-65BE-0E49-B48F-EA28A8F4B5BF}"/>
              </a:ext>
            </a:extLst>
          </p:cNvPr>
          <p:cNvGrpSpPr/>
          <p:nvPr/>
        </p:nvGrpSpPr>
        <p:grpSpPr>
          <a:xfrm>
            <a:off x="9980923" y="5953002"/>
            <a:ext cx="2203782" cy="784830"/>
            <a:chOff x="9948387" y="5873099"/>
            <a:chExt cx="2203782" cy="784830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8DF35E87-EDCC-074A-9B18-2F90D19684B7}"/>
                </a:ext>
              </a:extLst>
            </p:cNvPr>
            <p:cNvSpPr/>
            <p:nvPr/>
          </p:nvSpPr>
          <p:spPr>
            <a:xfrm>
              <a:off x="9948387" y="5873099"/>
              <a:ext cx="2203782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GT" sz="900" b="1" dirty="0">
                  <a:solidFill>
                    <a:schemeClr val="bg1"/>
                  </a:solidFill>
                  <a:latin typeface="Montserrat SemiBold" pitchFamily="2" charset="77"/>
                </a:rPr>
                <a:t>COMISIÓN PRESIDENCIAL</a:t>
              </a:r>
            </a:p>
            <a:p>
              <a:r>
                <a:rPr lang="es-GT" sz="900" b="1" dirty="0">
                  <a:solidFill>
                    <a:schemeClr val="bg1"/>
                  </a:solidFill>
                  <a:latin typeface="Montserrat SemiBold" pitchFamily="2" charset="77"/>
                </a:rPr>
                <a:t>CONTRA LA DISCRIMINACIÓN Y EL RACISMO CONTRA LOS PUEBLOS INDÍGNAS EN GUATEMALA </a:t>
              </a:r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676DC667-CBEA-BA47-A8E5-A8409307C3A5}"/>
                </a:ext>
              </a:extLst>
            </p:cNvPr>
            <p:cNvSpPr/>
            <p:nvPr/>
          </p:nvSpPr>
          <p:spPr>
            <a:xfrm>
              <a:off x="9948387" y="5899635"/>
              <a:ext cx="14400" cy="72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/>
            </a:p>
          </p:txBody>
        </p:sp>
      </p:grpSp>
      <p:sp>
        <p:nvSpPr>
          <p:cNvPr id="10" name="Rectángulo 9">
            <a:extLst>
              <a:ext uri="{FF2B5EF4-FFF2-40B4-BE49-F238E27FC236}">
                <a16:creationId xmlns:a16="http://schemas.microsoft.com/office/drawing/2014/main" id="{BAF234BF-9BE2-CE4F-B755-A49FEF4E2B9A}"/>
              </a:ext>
            </a:extLst>
          </p:cNvPr>
          <p:cNvSpPr/>
          <p:nvPr/>
        </p:nvSpPr>
        <p:spPr>
          <a:xfrm>
            <a:off x="598094" y="489968"/>
            <a:ext cx="661709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GT" sz="2000" b="1" dirty="0">
              <a:solidFill>
                <a:srgbClr val="3285D0"/>
              </a:solidFill>
              <a:latin typeface="Montserrat" pitchFamily="2" charset="77"/>
            </a:endParaRPr>
          </a:p>
          <a:p>
            <a:pPr algn="ctr"/>
            <a:r>
              <a:rPr lang="es-MX" sz="2000" b="1" dirty="0">
                <a:solidFill>
                  <a:srgbClr val="3285D0"/>
                </a:solidFill>
                <a:latin typeface="Montserrat" pitchFamily="2" charset="77"/>
              </a:rPr>
              <a:t>IDENTIDAD COLECTIVA</a:t>
            </a:r>
          </a:p>
          <a:p>
            <a:endParaRPr lang="es-MX" sz="2000" b="1" dirty="0">
              <a:solidFill>
                <a:srgbClr val="3285D0"/>
              </a:solidFill>
              <a:latin typeface="Montserrat" pitchFamily="2" charset="77"/>
            </a:endParaRPr>
          </a:p>
          <a:p>
            <a:pPr algn="just"/>
            <a:r>
              <a:rPr lang="es-MX" sz="2000" b="1" dirty="0">
                <a:solidFill>
                  <a:srgbClr val="3285D0"/>
                </a:solidFill>
                <a:latin typeface="Montserrat" pitchFamily="2" charset="77"/>
              </a:rPr>
              <a:t>La identidad colectiva va ligada a la similitud entre los que comparten un mismo tiempo-espacio. </a:t>
            </a:r>
          </a:p>
          <a:p>
            <a:pPr algn="just"/>
            <a:endParaRPr lang="es-MX" sz="2000" b="1" dirty="0">
              <a:solidFill>
                <a:srgbClr val="3285D0"/>
              </a:solidFill>
              <a:latin typeface="Montserrat" pitchFamily="2" charset="77"/>
            </a:endParaRPr>
          </a:p>
          <a:p>
            <a:pPr algn="just"/>
            <a:r>
              <a:rPr lang="es-MX" sz="2000" b="1" dirty="0">
                <a:solidFill>
                  <a:srgbClr val="3285D0"/>
                </a:solidFill>
                <a:latin typeface="Montserrat" pitchFamily="2" charset="77"/>
              </a:rPr>
              <a:t>Depende de un nivel de estado de conciencia de las personas en sentirse, asumirse, reconocerse, aceptarse y expresar ser parte de una colectividad o de un determinado pueblo. </a:t>
            </a:r>
          </a:p>
          <a:p>
            <a:pPr algn="just"/>
            <a:endParaRPr lang="es-MX" sz="2000" b="1" dirty="0">
              <a:solidFill>
                <a:srgbClr val="3285D0"/>
              </a:solidFill>
              <a:latin typeface="Montserrat" pitchFamily="2" charset="77"/>
            </a:endParaRPr>
          </a:p>
          <a:p>
            <a:pPr algn="just"/>
            <a:r>
              <a:rPr lang="es-MX" sz="2000" b="1" dirty="0">
                <a:solidFill>
                  <a:srgbClr val="3285D0"/>
                </a:solidFill>
                <a:latin typeface="Montserrat" pitchFamily="2" charset="77"/>
              </a:rPr>
              <a:t>Desde esta perspectiva el proceso de identidad cultural, conlleva una serie de etapas que llevan finalmente a las personas a aceptar y expresar libremente su identidad colectiva.</a:t>
            </a:r>
          </a:p>
          <a:p>
            <a:endParaRPr lang="es-GT" sz="2000" dirty="0">
              <a:solidFill>
                <a:srgbClr val="3285D0"/>
              </a:solidFill>
              <a:latin typeface="Montserrat" pitchFamily="2" charset="77"/>
            </a:endParaRPr>
          </a:p>
          <a:p>
            <a:endParaRPr lang="es-GT" sz="2000" b="1" dirty="0">
              <a:solidFill>
                <a:srgbClr val="00223B"/>
              </a:solidFill>
              <a:latin typeface="Montserrat Medium" pitchFamily="2" charset="77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B9F1D2F-F786-D9B9-1704-B076A37A42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962028" y="26719"/>
            <a:ext cx="1925920" cy="192592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219354" y="6368500"/>
            <a:ext cx="2772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#</a:t>
            </a:r>
            <a:r>
              <a:rPr lang="es-GT" sz="900" dirty="0" err="1">
                <a:solidFill>
                  <a:srgbClr val="3F3F4B"/>
                </a:solidFill>
                <a:latin typeface="Montserrat ExtraBold" panose="00000900000000000000" pitchFamily="50" charset="0"/>
              </a:rPr>
              <a:t>NoMásDiscriminación</a:t>
            </a:r>
            <a: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/>
            </a:r>
            <a:b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</a:br>
            <a:r>
              <a:rPr lang="es-MX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#</a:t>
            </a:r>
            <a:r>
              <a:rPr lang="es-MX" sz="900" dirty="0" err="1">
                <a:solidFill>
                  <a:srgbClr val="3F3F4B"/>
                </a:solidFill>
                <a:latin typeface="Montserrat ExtraBold" panose="00000900000000000000" pitchFamily="50" charset="0"/>
              </a:rPr>
              <a:t>ArmoníaEnGuatemala</a:t>
            </a:r>
            <a:r>
              <a:rPr lang="es-MX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 </a:t>
            </a:r>
            <a:endParaRPr lang="es-GT" sz="900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261" y="6464607"/>
            <a:ext cx="3415321" cy="27322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8826E54-C1D9-27E8-9133-5C2468693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9635" y="2021598"/>
            <a:ext cx="4270669" cy="28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21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90ADA6C-D4C5-888C-31B9-6E5E72A62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99117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7830D891-A042-6741-AE39-56F2CC9A1FF2}"/>
              </a:ext>
            </a:extLst>
          </p:cNvPr>
          <p:cNvSpPr/>
          <p:nvPr/>
        </p:nvSpPr>
        <p:spPr>
          <a:xfrm>
            <a:off x="2992689" y="1741436"/>
            <a:ext cx="62066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b="1" dirty="0">
                <a:solidFill>
                  <a:srgbClr val="00223B"/>
                </a:solidFill>
                <a:latin typeface="Montserrat Medium" pitchFamily="2" charset="77"/>
              </a:rPr>
              <a:t>PROCESO DE CONTRUCCIÓN DE IDENTIDAD</a:t>
            </a:r>
            <a:endParaRPr lang="es-GT" sz="2000" b="1" dirty="0">
              <a:solidFill>
                <a:srgbClr val="00223B"/>
              </a:solidFill>
              <a:latin typeface="Montserrat Medium" pitchFamily="2" charset="77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40A53449-5E37-064A-9BE1-FEA65A89046A}"/>
              </a:ext>
            </a:extLst>
          </p:cNvPr>
          <p:cNvSpPr/>
          <p:nvPr/>
        </p:nvSpPr>
        <p:spPr>
          <a:xfrm>
            <a:off x="485990" y="259742"/>
            <a:ext cx="34465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1050" b="1" dirty="0">
                <a:solidFill>
                  <a:schemeClr val="bg1"/>
                </a:solidFill>
                <a:latin typeface="Montserrat SemiBold" pitchFamily="2" charset="77"/>
              </a:rPr>
              <a:t>COMISIÓN PRESIDENCIAL</a:t>
            </a:r>
          </a:p>
          <a:p>
            <a:r>
              <a:rPr lang="es-GT" sz="1050" b="1" dirty="0">
                <a:solidFill>
                  <a:schemeClr val="bg1"/>
                </a:solidFill>
                <a:latin typeface="Montserrat SemiBold" pitchFamily="2" charset="77"/>
              </a:rPr>
              <a:t>CONTRA LA DISCRIMINACIÓN Y EL RACISMO CONTRA LOS PUEBLOS INDÍGNAS EN GUATEMALA 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CF6E35FD-8DF9-1943-BE64-C364E8F4E799}"/>
              </a:ext>
            </a:extLst>
          </p:cNvPr>
          <p:cNvSpPr/>
          <p:nvPr/>
        </p:nvSpPr>
        <p:spPr>
          <a:xfrm>
            <a:off x="471590" y="222908"/>
            <a:ext cx="14400" cy="7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8" name="Rectángulo 7"/>
          <p:cNvSpPr/>
          <p:nvPr/>
        </p:nvSpPr>
        <p:spPr>
          <a:xfrm>
            <a:off x="219354" y="6368500"/>
            <a:ext cx="2772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#</a:t>
            </a:r>
            <a:r>
              <a:rPr lang="es-GT" sz="900" dirty="0" err="1">
                <a:solidFill>
                  <a:srgbClr val="3F3F4B"/>
                </a:solidFill>
                <a:latin typeface="Montserrat ExtraBold" panose="00000900000000000000" pitchFamily="50" charset="0"/>
              </a:rPr>
              <a:t>NoMásDiscriminación</a:t>
            </a:r>
            <a: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/>
            </a:r>
            <a:b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</a:br>
            <a:r>
              <a:rPr lang="es-MX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#</a:t>
            </a:r>
            <a:r>
              <a:rPr lang="es-MX" sz="900" dirty="0" err="1">
                <a:solidFill>
                  <a:srgbClr val="3F3F4B"/>
                </a:solidFill>
                <a:latin typeface="Montserrat ExtraBold" panose="00000900000000000000" pitchFamily="50" charset="0"/>
              </a:rPr>
              <a:t>ArmoníaEnGuatemala</a:t>
            </a:r>
            <a:r>
              <a:rPr lang="es-MX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 </a:t>
            </a:r>
            <a:endParaRPr lang="es-GT" sz="900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261" y="6464607"/>
            <a:ext cx="3415321" cy="27322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03D58E5-F961-7DB9-AA96-79333C9EA2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767" t="37670" r="14461" b="22392"/>
          <a:stretch/>
        </p:blipFill>
        <p:spPr>
          <a:xfrm>
            <a:off x="2696143" y="2838169"/>
            <a:ext cx="6799714" cy="273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06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90ADA6C-D4C5-888C-31B9-6E5E72A62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99117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7830D891-A042-6741-AE39-56F2CC9A1FF2}"/>
              </a:ext>
            </a:extLst>
          </p:cNvPr>
          <p:cNvSpPr/>
          <p:nvPr/>
        </p:nvSpPr>
        <p:spPr>
          <a:xfrm>
            <a:off x="522790" y="1541381"/>
            <a:ext cx="1082148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dirty="0">
                <a:solidFill>
                  <a:srgbClr val="3285D0"/>
                </a:solidFill>
                <a:latin typeface="Montserrat" pitchFamily="2" charset="77"/>
              </a:rPr>
              <a:t>IDENTIDAD DE LOS PUEBLOS INDÍGENAS</a:t>
            </a:r>
          </a:p>
          <a:p>
            <a:pPr algn="just"/>
            <a:r>
              <a:rPr lang="es-MX" sz="2000" dirty="0">
                <a:solidFill>
                  <a:srgbClr val="3285D0"/>
                </a:solidFill>
                <a:latin typeface="Montserrat" pitchFamily="2" charset="77"/>
              </a:rPr>
              <a:t>El reconocimiento de la identidad de los pueblos Indígenas es fundamental para la construcción de las unidad nacional basada en el respeto y ejercicio de los derechos políticos, culturales económicos y espirituales de todos los guatemaltecos, es un conjunto de elementos que los definen y,  a su vez los hacen reconocerse como tal. Tratándose de las identidad maya, que ha demostrado una capacidad de resistencia secular a la asimilación.</a:t>
            </a:r>
          </a:p>
          <a:p>
            <a:endParaRPr lang="es-GT" sz="2000" dirty="0">
              <a:solidFill>
                <a:srgbClr val="3285D0"/>
              </a:solidFill>
              <a:latin typeface="Montserrat" pitchFamily="2" charset="77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40A53449-5E37-064A-9BE1-FEA65A89046A}"/>
              </a:ext>
            </a:extLst>
          </p:cNvPr>
          <p:cNvSpPr/>
          <p:nvPr/>
        </p:nvSpPr>
        <p:spPr>
          <a:xfrm>
            <a:off x="485990" y="259742"/>
            <a:ext cx="34465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1050" b="1" dirty="0">
                <a:solidFill>
                  <a:schemeClr val="bg1"/>
                </a:solidFill>
                <a:latin typeface="Montserrat SemiBold" pitchFamily="2" charset="77"/>
              </a:rPr>
              <a:t>COMISIÓN PRESIDENCIAL</a:t>
            </a:r>
          </a:p>
          <a:p>
            <a:r>
              <a:rPr lang="es-GT" sz="1050" b="1" dirty="0">
                <a:solidFill>
                  <a:schemeClr val="bg1"/>
                </a:solidFill>
                <a:latin typeface="Montserrat SemiBold" pitchFamily="2" charset="77"/>
              </a:rPr>
              <a:t>CONTRA LA DISCRIMINACIÓN Y EL RACISMO CONTRA LOS PUEBLOS INDÍGNAS EN GUATEMALA 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CF6E35FD-8DF9-1943-BE64-C364E8F4E799}"/>
              </a:ext>
            </a:extLst>
          </p:cNvPr>
          <p:cNvSpPr/>
          <p:nvPr/>
        </p:nvSpPr>
        <p:spPr>
          <a:xfrm>
            <a:off x="471590" y="222908"/>
            <a:ext cx="14400" cy="7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8" name="Rectángulo 7"/>
          <p:cNvSpPr/>
          <p:nvPr/>
        </p:nvSpPr>
        <p:spPr>
          <a:xfrm>
            <a:off x="219354" y="6368500"/>
            <a:ext cx="2772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#</a:t>
            </a:r>
            <a:r>
              <a:rPr lang="es-GT" sz="900" dirty="0" err="1">
                <a:solidFill>
                  <a:srgbClr val="3F3F4B"/>
                </a:solidFill>
                <a:latin typeface="Montserrat ExtraBold" panose="00000900000000000000" pitchFamily="50" charset="0"/>
              </a:rPr>
              <a:t>NoMásDiscriminación</a:t>
            </a:r>
            <a: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/>
            </a:r>
            <a:b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</a:br>
            <a:r>
              <a:rPr lang="es-MX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#</a:t>
            </a:r>
            <a:r>
              <a:rPr lang="es-MX" sz="900" dirty="0" err="1">
                <a:solidFill>
                  <a:srgbClr val="3F3F4B"/>
                </a:solidFill>
                <a:latin typeface="Montserrat ExtraBold" panose="00000900000000000000" pitchFamily="50" charset="0"/>
              </a:rPr>
              <a:t>ArmoníaEnGuatemala</a:t>
            </a:r>
            <a:r>
              <a:rPr lang="es-MX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 </a:t>
            </a:r>
            <a:endParaRPr lang="es-GT" sz="900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261" y="6464607"/>
            <a:ext cx="3415321" cy="27322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0A3AC22-8D2B-5000-D4DF-926981714A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0013" y="3873039"/>
            <a:ext cx="2688569" cy="219475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7449082-309B-E88B-B196-5C7EB2844F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9080" y="3762417"/>
            <a:ext cx="3431598" cy="282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4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90ADA6C-D4C5-888C-31B9-6E5E72A62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99117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7830D891-A042-6741-AE39-56F2CC9A1FF2}"/>
              </a:ext>
            </a:extLst>
          </p:cNvPr>
          <p:cNvSpPr/>
          <p:nvPr/>
        </p:nvSpPr>
        <p:spPr>
          <a:xfrm>
            <a:off x="522791" y="1541381"/>
            <a:ext cx="630663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dirty="0">
                <a:solidFill>
                  <a:srgbClr val="3285D0"/>
                </a:solidFill>
                <a:latin typeface="Montserrat" pitchFamily="2" charset="77"/>
              </a:rPr>
              <a:t>Identidad Cultural</a:t>
            </a:r>
          </a:p>
          <a:p>
            <a:r>
              <a:rPr lang="es-MX" sz="2000" dirty="0">
                <a:solidFill>
                  <a:srgbClr val="3285D0"/>
                </a:solidFill>
                <a:latin typeface="Montserrat" pitchFamily="2" charset="77"/>
              </a:rPr>
              <a:t>Se reconoce el derecho de las personas y de las comunidades a su identidad cultural de acuerdo a sus valores, su lenguaje y sus costumbres (Artículo 57, Constitución Política de la República de Guatemala).</a:t>
            </a:r>
          </a:p>
          <a:p>
            <a:endParaRPr lang="es-MX" sz="2000" dirty="0">
              <a:solidFill>
                <a:srgbClr val="3285D0"/>
              </a:solidFill>
              <a:latin typeface="Montserrat" pitchFamily="2" charset="77"/>
            </a:endParaRPr>
          </a:p>
          <a:p>
            <a:r>
              <a:rPr lang="es-MX" sz="2000" dirty="0">
                <a:solidFill>
                  <a:srgbClr val="3285D0"/>
                </a:solidFill>
                <a:latin typeface="Montserrat" pitchFamily="2" charset="77"/>
              </a:rPr>
              <a:t>La identidad cultural comprende aspectos tan diversos como la lengua, el sistema de valores de creencias, las tradiciones, los ritos, las costumbres o los comportamientos de una comunidad. 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40A53449-5E37-064A-9BE1-FEA65A89046A}"/>
              </a:ext>
            </a:extLst>
          </p:cNvPr>
          <p:cNvSpPr/>
          <p:nvPr/>
        </p:nvSpPr>
        <p:spPr>
          <a:xfrm>
            <a:off x="485990" y="259742"/>
            <a:ext cx="34465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1050" b="1" dirty="0">
                <a:solidFill>
                  <a:schemeClr val="bg1"/>
                </a:solidFill>
                <a:latin typeface="Montserrat SemiBold" pitchFamily="2" charset="77"/>
              </a:rPr>
              <a:t>COMISIÓN PRESIDENCIAL</a:t>
            </a:r>
          </a:p>
          <a:p>
            <a:r>
              <a:rPr lang="es-GT" sz="1050" b="1" dirty="0">
                <a:solidFill>
                  <a:schemeClr val="bg1"/>
                </a:solidFill>
                <a:latin typeface="Montserrat SemiBold" pitchFamily="2" charset="77"/>
              </a:rPr>
              <a:t>CONTRA LA DISCRIMINACIÓN Y EL RACISMO CONTRA LOS PUEBLOS INDÍGNAS EN GUATEMALA 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CF6E35FD-8DF9-1943-BE64-C364E8F4E799}"/>
              </a:ext>
            </a:extLst>
          </p:cNvPr>
          <p:cNvSpPr/>
          <p:nvPr/>
        </p:nvSpPr>
        <p:spPr>
          <a:xfrm>
            <a:off x="471590" y="222908"/>
            <a:ext cx="14400" cy="7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8" name="Rectángulo 7"/>
          <p:cNvSpPr/>
          <p:nvPr/>
        </p:nvSpPr>
        <p:spPr>
          <a:xfrm>
            <a:off x="219354" y="6368500"/>
            <a:ext cx="2772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#</a:t>
            </a:r>
            <a:r>
              <a:rPr lang="es-GT" sz="900" dirty="0" err="1">
                <a:solidFill>
                  <a:srgbClr val="3F3F4B"/>
                </a:solidFill>
                <a:latin typeface="Montserrat ExtraBold" panose="00000900000000000000" pitchFamily="50" charset="0"/>
              </a:rPr>
              <a:t>NoMásDiscriminación</a:t>
            </a:r>
            <a: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/>
            </a:r>
            <a:b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</a:br>
            <a:r>
              <a:rPr lang="es-MX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#</a:t>
            </a:r>
            <a:r>
              <a:rPr lang="es-MX" sz="900" dirty="0" err="1">
                <a:solidFill>
                  <a:srgbClr val="3F3F4B"/>
                </a:solidFill>
                <a:latin typeface="Montserrat ExtraBold" panose="00000900000000000000" pitchFamily="50" charset="0"/>
              </a:rPr>
              <a:t>ArmoníaEnGuatemala</a:t>
            </a:r>
            <a:r>
              <a:rPr lang="es-MX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 </a:t>
            </a:r>
            <a:endParaRPr lang="es-GT" sz="900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261" y="6464607"/>
            <a:ext cx="3415321" cy="27322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28D20EC-11B6-9188-FC75-E85DEA8FC9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0778" y="1416828"/>
            <a:ext cx="2320410" cy="168803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9AE2A7A-8D33-C3AD-21FF-0C624FAA4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1188" y="3378859"/>
            <a:ext cx="2407221" cy="151990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C0E420B-0090-088B-77E0-AAB22CEB79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6802" y="4036847"/>
            <a:ext cx="2135492" cy="172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FD59EE55-70F0-0641-8B3C-0C967CC2A542}"/>
              </a:ext>
            </a:extLst>
          </p:cNvPr>
          <p:cNvSpPr/>
          <p:nvPr/>
        </p:nvSpPr>
        <p:spPr>
          <a:xfrm>
            <a:off x="9645450" y="2002743"/>
            <a:ext cx="2559076" cy="4908365"/>
          </a:xfrm>
          <a:prstGeom prst="rect">
            <a:avLst/>
          </a:prstGeom>
          <a:solidFill>
            <a:srgbClr val="0F36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>
              <a:highlight>
                <a:srgbClr val="000080"/>
              </a:highlight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F38B1A95-65BE-0E49-B48F-EA28A8F4B5BF}"/>
              </a:ext>
            </a:extLst>
          </p:cNvPr>
          <p:cNvGrpSpPr/>
          <p:nvPr/>
        </p:nvGrpSpPr>
        <p:grpSpPr>
          <a:xfrm>
            <a:off x="9980923" y="5953002"/>
            <a:ext cx="2203782" cy="784830"/>
            <a:chOff x="9948387" y="5873099"/>
            <a:chExt cx="2203782" cy="784830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8DF35E87-EDCC-074A-9B18-2F90D19684B7}"/>
                </a:ext>
              </a:extLst>
            </p:cNvPr>
            <p:cNvSpPr/>
            <p:nvPr/>
          </p:nvSpPr>
          <p:spPr>
            <a:xfrm>
              <a:off x="9948387" y="5873099"/>
              <a:ext cx="2203782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GT" sz="900" b="1" dirty="0">
                  <a:solidFill>
                    <a:schemeClr val="bg1"/>
                  </a:solidFill>
                  <a:latin typeface="Montserrat SemiBold" pitchFamily="2" charset="77"/>
                </a:rPr>
                <a:t>COMISIÓN PRESIDENCIAL</a:t>
              </a:r>
            </a:p>
            <a:p>
              <a:r>
                <a:rPr lang="es-GT" sz="900" b="1" dirty="0">
                  <a:solidFill>
                    <a:schemeClr val="bg1"/>
                  </a:solidFill>
                  <a:latin typeface="Montserrat SemiBold" pitchFamily="2" charset="77"/>
                </a:rPr>
                <a:t>CONTRA LA DISCRIMINACIÓN Y EL RACISMO CONTRA LOS PUEBLOS INDÍGNAS EN GUATEMALA </a:t>
              </a:r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676DC667-CBEA-BA47-A8E5-A8409307C3A5}"/>
                </a:ext>
              </a:extLst>
            </p:cNvPr>
            <p:cNvSpPr/>
            <p:nvPr/>
          </p:nvSpPr>
          <p:spPr>
            <a:xfrm>
              <a:off x="9948387" y="5899635"/>
              <a:ext cx="14400" cy="72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/>
            </a:p>
          </p:txBody>
        </p:sp>
      </p:grpSp>
      <p:sp>
        <p:nvSpPr>
          <p:cNvPr id="10" name="Rectángulo 9">
            <a:extLst>
              <a:ext uri="{FF2B5EF4-FFF2-40B4-BE49-F238E27FC236}">
                <a16:creationId xmlns:a16="http://schemas.microsoft.com/office/drawing/2014/main" id="{BAF234BF-9BE2-CE4F-B755-A49FEF4E2B9A}"/>
              </a:ext>
            </a:extLst>
          </p:cNvPr>
          <p:cNvSpPr/>
          <p:nvPr/>
        </p:nvSpPr>
        <p:spPr>
          <a:xfrm>
            <a:off x="914062" y="3076396"/>
            <a:ext cx="30395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GT" sz="2000" dirty="0">
                <a:solidFill>
                  <a:srgbClr val="3285D0"/>
                </a:solidFill>
                <a:latin typeface="Montserrat" pitchFamily="2" charset="77"/>
              </a:rPr>
              <a:t>ELEMENTOS </a:t>
            </a:r>
          </a:p>
          <a:p>
            <a:pPr algn="ctr"/>
            <a:r>
              <a:rPr lang="es-GT" sz="2000" b="1" dirty="0">
                <a:solidFill>
                  <a:srgbClr val="00223B"/>
                </a:solidFill>
                <a:latin typeface="Montserrat Medium" pitchFamily="2" charset="77"/>
              </a:rPr>
              <a:t>DE IDENTIDAD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B9F1D2F-F786-D9B9-1704-B076A37A42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962028" y="26719"/>
            <a:ext cx="1925920" cy="192592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219354" y="6368500"/>
            <a:ext cx="2772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#</a:t>
            </a:r>
            <a:r>
              <a:rPr lang="es-GT" sz="900" dirty="0" err="1">
                <a:solidFill>
                  <a:srgbClr val="3F3F4B"/>
                </a:solidFill>
                <a:latin typeface="Montserrat ExtraBold" panose="00000900000000000000" pitchFamily="50" charset="0"/>
              </a:rPr>
              <a:t>NoMásDiscriminación</a:t>
            </a:r>
            <a: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/>
            </a:r>
            <a:b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</a:br>
            <a:r>
              <a:rPr lang="es-MX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#</a:t>
            </a:r>
            <a:r>
              <a:rPr lang="es-MX" sz="900" dirty="0" err="1">
                <a:solidFill>
                  <a:srgbClr val="3F3F4B"/>
                </a:solidFill>
                <a:latin typeface="Montserrat ExtraBold" panose="00000900000000000000" pitchFamily="50" charset="0"/>
              </a:rPr>
              <a:t>ArmoníaEnGuatemala</a:t>
            </a:r>
            <a:r>
              <a:rPr lang="es-MX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 </a:t>
            </a:r>
            <a:endParaRPr lang="es-GT" sz="900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261" y="6464607"/>
            <a:ext cx="3415321" cy="27322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6ED5103-B61F-597B-0D57-CAE8A19036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02" t="27774" r="22048" b="13866"/>
          <a:stretch/>
        </p:blipFill>
        <p:spPr>
          <a:xfrm>
            <a:off x="3688976" y="1581001"/>
            <a:ext cx="5697911" cy="458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8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FD59EE55-70F0-0641-8B3C-0C967CC2A542}"/>
              </a:ext>
            </a:extLst>
          </p:cNvPr>
          <p:cNvSpPr/>
          <p:nvPr/>
        </p:nvSpPr>
        <p:spPr>
          <a:xfrm>
            <a:off x="9645450" y="2002743"/>
            <a:ext cx="2559076" cy="4908365"/>
          </a:xfrm>
          <a:prstGeom prst="rect">
            <a:avLst/>
          </a:prstGeom>
          <a:solidFill>
            <a:srgbClr val="0F36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>
              <a:highlight>
                <a:srgbClr val="000080"/>
              </a:highlight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F38B1A95-65BE-0E49-B48F-EA28A8F4B5BF}"/>
              </a:ext>
            </a:extLst>
          </p:cNvPr>
          <p:cNvGrpSpPr/>
          <p:nvPr/>
        </p:nvGrpSpPr>
        <p:grpSpPr>
          <a:xfrm>
            <a:off x="9980923" y="5953002"/>
            <a:ext cx="2203782" cy="784830"/>
            <a:chOff x="9948387" y="5873099"/>
            <a:chExt cx="2203782" cy="784830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8DF35E87-EDCC-074A-9B18-2F90D19684B7}"/>
                </a:ext>
              </a:extLst>
            </p:cNvPr>
            <p:cNvSpPr/>
            <p:nvPr/>
          </p:nvSpPr>
          <p:spPr>
            <a:xfrm>
              <a:off x="9948387" y="5873099"/>
              <a:ext cx="2203782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GT" sz="900" b="1" dirty="0">
                  <a:solidFill>
                    <a:schemeClr val="bg1"/>
                  </a:solidFill>
                  <a:latin typeface="Montserrat SemiBold" pitchFamily="2" charset="77"/>
                </a:rPr>
                <a:t>COMISIÓN PRESIDENCIAL</a:t>
              </a:r>
            </a:p>
            <a:p>
              <a:r>
                <a:rPr lang="es-GT" sz="900" b="1" dirty="0">
                  <a:solidFill>
                    <a:schemeClr val="bg1"/>
                  </a:solidFill>
                  <a:latin typeface="Montserrat SemiBold" pitchFamily="2" charset="77"/>
                </a:rPr>
                <a:t>CONTRA LA DISCRIMINACIÓN Y EL RACISMO CONTRA LOS PUEBLOS INDÍGNAS EN GUATEMALA </a:t>
              </a:r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676DC667-CBEA-BA47-A8E5-A8409307C3A5}"/>
                </a:ext>
              </a:extLst>
            </p:cNvPr>
            <p:cNvSpPr/>
            <p:nvPr/>
          </p:nvSpPr>
          <p:spPr>
            <a:xfrm>
              <a:off x="9948387" y="5899635"/>
              <a:ext cx="14400" cy="72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/>
            </a:p>
          </p:txBody>
        </p:sp>
      </p:grpSp>
      <p:sp>
        <p:nvSpPr>
          <p:cNvPr id="10" name="Rectángulo 9">
            <a:extLst>
              <a:ext uri="{FF2B5EF4-FFF2-40B4-BE49-F238E27FC236}">
                <a16:creationId xmlns:a16="http://schemas.microsoft.com/office/drawing/2014/main" id="{BAF234BF-9BE2-CE4F-B755-A49FEF4E2B9A}"/>
              </a:ext>
            </a:extLst>
          </p:cNvPr>
          <p:cNvSpPr/>
          <p:nvPr/>
        </p:nvSpPr>
        <p:spPr>
          <a:xfrm>
            <a:off x="775015" y="996277"/>
            <a:ext cx="880713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solidFill>
                  <a:srgbClr val="00223B"/>
                </a:solidFill>
                <a:latin typeface="Montserrat Medium" pitchFamily="2" charset="77"/>
              </a:rPr>
              <a:t>IDENTIDAD PERSONAL</a:t>
            </a:r>
          </a:p>
          <a:p>
            <a:pPr algn="just"/>
            <a:endParaRPr lang="es-MX" sz="2000" b="1" dirty="0">
              <a:solidFill>
                <a:srgbClr val="00223B"/>
              </a:solidFill>
              <a:latin typeface="Montserrat Medium" pitchFamily="2" charset="77"/>
            </a:endParaRPr>
          </a:p>
          <a:p>
            <a:pPr algn="just"/>
            <a:r>
              <a:rPr lang="es-MX" sz="2000" b="1" dirty="0">
                <a:solidFill>
                  <a:srgbClr val="00223B"/>
                </a:solidFill>
                <a:latin typeface="Montserrat Medium" pitchFamily="2" charset="77"/>
              </a:rPr>
              <a:t>Es un conjunto de características propias de una personas y la concepción que tiene de sí misma en relación al resto.</a:t>
            </a:r>
          </a:p>
          <a:p>
            <a:pPr algn="just"/>
            <a:r>
              <a:rPr lang="es-MX" sz="2000" b="1" dirty="0">
                <a:solidFill>
                  <a:srgbClr val="00223B"/>
                </a:solidFill>
                <a:latin typeface="Montserrat Medium" pitchFamily="2" charset="77"/>
              </a:rPr>
              <a:t>La identidad personal es individual es dinámica y abarca diferentes dimensiones de una persona.</a:t>
            </a:r>
          </a:p>
          <a:p>
            <a:endParaRPr lang="es-GT" sz="2000" b="1" dirty="0">
              <a:solidFill>
                <a:srgbClr val="00223B"/>
              </a:solidFill>
              <a:latin typeface="Montserrat Medium" pitchFamily="2" charset="77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B9F1D2F-F786-D9B9-1704-B076A37A42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962028" y="26719"/>
            <a:ext cx="1925920" cy="192592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219354" y="6368500"/>
            <a:ext cx="2772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#</a:t>
            </a:r>
            <a:r>
              <a:rPr lang="es-GT" sz="900" dirty="0" err="1">
                <a:solidFill>
                  <a:srgbClr val="3F3F4B"/>
                </a:solidFill>
                <a:latin typeface="Montserrat ExtraBold" panose="00000900000000000000" pitchFamily="50" charset="0"/>
              </a:rPr>
              <a:t>NoMásDiscriminación</a:t>
            </a:r>
            <a: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/>
            </a:r>
            <a:br>
              <a:rPr lang="es-GT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</a:br>
            <a:r>
              <a:rPr lang="es-MX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#</a:t>
            </a:r>
            <a:r>
              <a:rPr lang="es-MX" sz="900" dirty="0" err="1">
                <a:solidFill>
                  <a:srgbClr val="3F3F4B"/>
                </a:solidFill>
                <a:latin typeface="Montserrat ExtraBold" panose="00000900000000000000" pitchFamily="50" charset="0"/>
              </a:rPr>
              <a:t>ArmoníaEnGuatemala</a:t>
            </a:r>
            <a:r>
              <a:rPr lang="es-MX" sz="900" dirty="0">
                <a:solidFill>
                  <a:srgbClr val="3F3F4B"/>
                </a:solidFill>
                <a:latin typeface="Montserrat ExtraBold" panose="00000900000000000000" pitchFamily="50" charset="0"/>
              </a:rPr>
              <a:t> </a:t>
            </a:r>
            <a:endParaRPr lang="es-GT" sz="900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261" y="6464607"/>
            <a:ext cx="3415321" cy="27322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DEB930D-9FAC-E6E5-D5D9-C4C380577E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261" y="3028818"/>
            <a:ext cx="1402202" cy="295072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6310BFA-DF0E-6214-A8F3-02BFA89536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1767" y="2862099"/>
            <a:ext cx="1566808" cy="299949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278F418-D52B-C122-B539-2343C82120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6856" y="2949988"/>
            <a:ext cx="1737511" cy="332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56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1135</TotalTime>
  <Words>1358</Words>
  <Application>Microsoft Office PowerPoint</Application>
  <PresentationFormat>Panorámica</PresentationFormat>
  <Paragraphs>192</Paragraphs>
  <Slides>32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42" baseType="lpstr">
      <vt:lpstr>Albertus Extra Bold</vt:lpstr>
      <vt:lpstr>Arial</vt:lpstr>
      <vt:lpstr>Calibri</vt:lpstr>
      <vt:lpstr>Calibri Light</vt:lpstr>
      <vt:lpstr>Montserrat</vt:lpstr>
      <vt:lpstr>Montserrat ExtraBold</vt:lpstr>
      <vt:lpstr>Montserrat Medium</vt:lpstr>
      <vt:lpstr>Montserrat SemiBold</vt:lpstr>
      <vt:lpstr>Wingdings</vt:lpstr>
      <vt:lpstr>Tema de Office</vt:lpstr>
      <vt:lpstr>COMISIÓN PRESIDENCIAL CONTRA LA  DISCRIMINACIÓN Y EL RACISMO  IXIMULEW WAJXAQ’I K’AT GUATEMALA, 30 DE AGOSTO DE 2023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Romeo León</dc:creator>
  <cp:lastModifiedBy>USSER</cp:lastModifiedBy>
  <cp:revision>27</cp:revision>
  <dcterms:created xsi:type="dcterms:W3CDTF">2020-01-14T01:41:24Z</dcterms:created>
  <dcterms:modified xsi:type="dcterms:W3CDTF">2023-08-30T14:54:19Z</dcterms:modified>
</cp:coreProperties>
</file>